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69" r:id="rId2"/>
    <p:sldId id="256" r:id="rId3"/>
    <p:sldId id="258" r:id="rId4"/>
    <p:sldId id="257" r:id="rId5"/>
    <p:sldId id="259" r:id="rId6"/>
    <p:sldId id="274" r:id="rId7"/>
    <p:sldId id="275" r:id="rId8"/>
    <p:sldId id="261" r:id="rId9"/>
    <p:sldId id="267" r:id="rId10"/>
    <p:sldId id="268" r:id="rId11"/>
    <p:sldId id="263" r:id="rId12"/>
    <p:sldId id="264" r:id="rId13"/>
    <p:sldId id="266" r:id="rId14"/>
    <p:sldId id="265" r:id="rId15"/>
  </p:sldIdLst>
  <p:sldSz cx="18288000" cy="10287000"/>
  <p:notesSz cx="6858000" cy="9144000"/>
  <p:embeddedFontLst>
    <p:embeddedFont>
      <p:font typeface="ADLaM Display" panose="020F0502020204030204" pitchFamily="2" charset="0"/>
      <p:regular r:id="rId16"/>
    </p:embeddedFont>
    <p:embeddedFont>
      <p:font typeface="Montserrat" panose="00000500000000000000" pitchFamily="2" charset="0"/>
      <p:regular r:id="rId17"/>
      <p:bold r:id="rId18"/>
      <p:italic r:id="rId19"/>
      <p:boldItalic r:id="rId20"/>
    </p:embeddedFont>
    <p:embeddedFont>
      <p:font typeface="Montserrat Classic" panose="020B0604020202020204" charset="0"/>
      <p:regular r:id="rId21"/>
    </p:embeddedFont>
    <p:embeddedFont>
      <p:font typeface="Montserrat Ultra-Bold" panose="020B0604020202020204" charset="0"/>
      <p:regular r:id="rId22"/>
    </p:embeddedFont>
    <p:embeddedFont>
      <p:font typeface="Telegraf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4" d="100"/>
          <a:sy n="44" d="100"/>
        </p:scale>
        <p:origin x="876" y="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18" Type="http://schemas.openxmlformats.org/officeDocument/2006/relationships/image" Target="../media/image20.sv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17" Type="http://schemas.openxmlformats.org/officeDocument/2006/relationships/image" Target="../media/image19.png"/><Relationship Id="rId2" Type="http://schemas.openxmlformats.org/officeDocument/2006/relationships/image" Target="../media/image4.png"/><Relationship Id="rId16" Type="http://schemas.openxmlformats.org/officeDocument/2006/relationships/image" Target="../media/image18.svg"/><Relationship Id="rId1" Type="http://schemas.openxmlformats.org/officeDocument/2006/relationships/slideLayout" Target="../slideLayouts/slideLayout7.xml"/><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 Id="rId14" Type="http://schemas.openxmlformats.org/officeDocument/2006/relationships/image" Target="../media/image16.svg"/></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2F3B2B-98E3-4317-4D9E-D97A2A9EC56D}"/>
            </a:ext>
          </a:extLst>
        </p:cNvPr>
        <p:cNvGrpSpPr/>
        <p:nvPr/>
      </p:nvGrpSpPr>
      <p:grpSpPr>
        <a:xfrm>
          <a:off x="0" y="0"/>
          <a:ext cx="0" cy="0"/>
          <a:chOff x="0" y="0"/>
          <a:chExt cx="0" cy="0"/>
        </a:xfrm>
      </p:grpSpPr>
      <p:grpSp>
        <p:nvGrpSpPr>
          <p:cNvPr id="7" name="Group 7">
            <a:extLst>
              <a:ext uri="{FF2B5EF4-FFF2-40B4-BE49-F238E27FC236}">
                <a16:creationId xmlns:a16="http://schemas.microsoft.com/office/drawing/2014/main" id="{C49D9EE3-6576-8CD3-DBE2-030CB5CFDAB4}"/>
              </a:ext>
            </a:extLst>
          </p:cNvPr>
          <p:cNvGrpSpPr/>
          <p:nvPr/>
        </p:nvGrpSpPr>
        <p:grpSpPr>
          <a:xfrm>
            <a:off x="-285584" y="-653801"/>
            <a:ext cx="18859167" cy="1307602"/>
            <a:chOff x="0" y="0"/>
            <a:chExt cx="6879875" cy="477017"/>
          </a:xfrm>
        </p:grpSpPr>
        <p:sp>
          <p:nvSpPr>
            <p:cNvPr id="8" name="Freeform 8">
              <a:extLst>
                <a:ext uri="{FF2B5EF4-FFF2-40B4-BE49-F238E27FC236}">
                  <a16:creationId xmlns:a16="http://schemas.microsoft.com/office/drawing/2014/main" id="{C29E63BA-B1BD-2482-A1C2-550FEEDEA2F7}"/>
                </a:ext>
              </a:extLst>
            </p:cNvPr>
            <p:cNvSpPr/>
            <p:nvPr/>
          </p:nvSpPr>
          <p:spPr>
            <a:xfrm>
              <a:off x="0" y="0"/>
              <a:ext cx="6879875" cy="477017"/>
            </a:xfrm>
            <a:custGeom>
              <a:avLst/>
              <a:gdLst/>
              <a:ahLst/>
              <a:cxnLst/>
              <a:rect l="l" t="t" r="r" b="b"/>
              <a:pathLst>
                <a:path w="6879875" h="477017">
                  <a:moveTo>
                    <a:pt x="0" y="0"/>
                  </a:moveTo>
                  <a:lnTo>
                    <a:pt x="6879875" y="0"/>
                  </a:lnTo>
                  <a:lnTo>
                    <a:pt x="6879875" y="477017"/>
                  </a:lnTo>
                  <a:lnTo>
                    <a:pt x="0" y="477017"/>
                  </a:lnTo>
                  <a:close/>
                </a:path>
              </a:pathLst>
            </a:custGeom>
            <a:solidFill>
              <a:srgbClr val="004AAD"/>
            </a:solidFill>
          </p:spPr>
          <p:txBody>
            <a:bodyPr/>
            <a:lstStyle/>
            <a:p>
              <a:endParaRPr lang="en-US"/>
            </a:p>
          </p:txBody>
        </p:sp>
      </p:grpSp>
      <p:sp>
        <p:nvSpPr>
          <p:cNvPr id="18" name="TextBox 18">
            <a:extLst>
              <a:ext uri="{FF2B5EF4-FFF2-40B4-BE49-F238E27FC236}">
                <a16:creationId xmlns:a16="http://schemas.microsoft.com/office/drawing/2014/main" id="{C7AF953C-4633-85FD-54D3-07585E8CE9CB}"/>
              </a:ext>
            </a:extLst>
          </p:cNvPr>
          <p:cNvSpPr txBox="1"/>
          <p:nvPr/>
        </p:nvSpPr>
        <p:spPr>
          <a:xfrm>
            <a:off x="9710704" y="8841481"/>
            <a:ext cx="3246619" cy="347911"/>
          </a:xfrm>
          <a:prstGeom prst="rect">
            <a:avLst/>
          </a:prstGeom>
        </p:spPr>
        <p:txBody>
          <a:bodyPr lIns="0" tIns="0" rIns="0" bIns="0" rtlCol="0" anchor="t">
            <a:spAutoFit/>
          </a:bodyPr>
          <a:lstStyle/>
          <a:p>
            <a:pPr algn="ctr">
              <a:lnSpc>
                <a:spcPts val="2873"/>
              </a:lnSpc>
              <a:spcBef>
                <a:spcPct val="0"/>
              </a:spcBef>
            </a:pPr>
            <a:r>
              <a:rPr lang="en-US" sz="2052" b="1">
                <a:solidFill>
                  <a:srgbClr val="FFFFFF"/>
                </a:solidFill>
                <a:latin typeface="Montserrat Ultra-Bold"/>
                <a:ea typeface="Montserrat Ultra-Bold"/>
                <a:cs typeface="Montserrat Ultra-Bold"/>
                <a:sym typeface="Montserrat Ultra-Bold"/>
              </a:rPr>
              <a:t>M HAMZA (CMO)</a:t>
            </a:r>
          </a:p>
        </p:txBody>
      </p:sp>
      <p:sp>
        <p:nvSpPr>
          <p:cNvPr id="19" name="TextBox 19">
            <a:extLst>
              <a:ext uri="{FF2B5EF4-FFF2-40B4-BE49-F238E27FC236}">
                <a16:creationId xmlns:a16="http://schemas.microsoft.com/office/drawing/2014/main" id="{1F43385F-3A1D-BE08-A01B-9A973EFB8685}"/>
              </a:ext>
            </a:extLst>
          </p:cNvPr>
          <p:cNvSpPr txBox="1"/>
          <p:nvPr/>
        </p:nvSpPr>
        <p:spPr>
          <a:xfrm>
            <a:off x="9989909" y="9292791"/>
            <a:ext cx="2688210" cy="314891"/>
          </a:xfrm>
          <a:prstGeom prst="rect">
            <a:avLst/>
          </a:prstGeom>
        </p:spPr>
        <p:txBody>
          <a:bodyPr lIns="0" tIns="0" rIns="0" bIns="0" rtlCol="0" anchor="t">
            <a:spAutoFit/>
          </a:bodyPr>
          <a:lstStyle/>
          <a:p>
            <a:pPr algn="ctr">
              <a:lnSpc>
                <a:spcPts val="2593"/>
              </a:lnSpc>
              <a:spcBef>
                <a:spcPct val="0"/>
              </a:spcBef>
            </a:pPr>
            <a:r>
              <a:rPr lang="en-US" sz="1852">
                <a:solidFill>
                  <a:srgbClr val="FFFFFF"/>
                </a:solidFill>
                <a:latin typeface="Montserrat"/>
                <a:ea typeface="Montserrat"/>
                <a:cs typeface="Montserrat"/>
                <a:sym typeface="Montserrat"/>
              </a:rPr>
              <a:t>CHIEF OF MARKEING</a:t>
            </a:r>
          </a:p>
        </p:txBody>
      </p:sp>
      <p:sp>
        <p:nvSpPr>
          <p:cNvPr id="20" name="TextBox 20">
            <a:extLst>
              <a:ext uri="{FF2B5EF4-FFF2-40B4-BE49-F238E27FC236}">
                <a16:creationId xmlns:a16="http://schemas.microsoft.com/office/drawing/2014/main" id="{E1D792A0-BAEC-5CEB-A4E6-205750C70FBA}"/>
              </a:ext>
            </a:extLst>
          </p:cNvPr>
          <p:cNvSpPr txBox="1"/>
          <p:nvPr/>
        </p:nvSpPr>
        <p:spPr>
          <a:xfrm>
            <a:off x="5419756" y="8860531"/>
            <a:ext cx="2744162" cy="347911"/>
          </a:xfrm>
          <a:prstGeom prst="rect">
            <a:avLst/>
          </a:prstGeom>
        </p:spPr>
        <p:txBody>
          <a:bodyPr lIns="0" tIns="0" rIns="0" bIns="0" rtlCol="0" anchor="t">
            <a:spAutoFit/>
          </a:bodyPr>
          <a:lstStyle/>
          <a:p>
            <a:pPr algn="ctr">
              <a:lnSpc>
                <a:spcPts val="2873"/>
              </a:lnSpc>
              <a:spcBef>
                <a:spcPct val="0"/>
              </a:spcBef>
            </a:pPr>
            <a:r>
              <a:rPr lang="en-US" sz="2052" b="1">
                <a:solidFill>
                  <a:srgbClr val="FFFFFF"/>
                </a:solidFill>
                <a:latin typeface="Montserrat Ultra-Bold"/>
                <a:ea typeface="Montserrat Ultra-Bold"/>
                <a:cs typeface="Montserrat Ultra-Bold"/>
                <a:sym typeface="Montserrat Ultra-Bold"/>
              </a:rPr>
              <a:t>SYEDA SARA (CFO)</a:t>
            </a:r>
          </a:p>
        </p:txBody>
      </p:sp>
      <p:sp>
        <p:nvSpPr>
          <p:cNvPr id="21" name="TextBox 21">
            <a:extLst>
              <a:ext uri="{FF2B5EF4-FFF2-40B4-BE49-F238E27FC236}">
                <a16:creationId xmlns:a16="http://schemas.microsoft.com/office/drawing/2014/main" id="{31E2E50A-1378-7298-6FA2-7591AB486864}"/>
              </a:ext>
            </a:extLst>
          </p:cNvPr>
          <p:cNvSpPr txBox="1"/>
          <p:nvPr/>
        </p:nvSpPr>
        <p:spPr>
          <a:xfrm>
            <a:off x="978305" y="8879073"/>
            <a:ext cx="2405681" cy="347911"/>
          </a:xfrm>
          <a:prstGeom prst="rect">
            <a:avLst/>
          </a:prstGeom>
        </p:spPr>
        <p:txBody>
          <a:bodyPr lIns="0" tIns="0" rIns="0" bIns="0" rtlCol="0" anchor="t">
            <a:spAutoFit/>
          </a:bodyPr>
          <a:lstStyle/>
          <a:p>
            <a:pPr algn="ctr">
              <a:lnSpc>
                <a:spcPts val="2873"/>
              </a:lnSpc>
              <a:spcBef>
                <a:spcPct val="0"/>
              </a:spcBef>
            </a:pPr>
            <a:r>
              <a:rPr lang="en-US" sz="2052" b="1">
                <a:solidFill>
                  <a:srgbClr val="FFFFFF"/>
                </a:solidFill>
                <a:latin typeface="Montserrat Ultra-Bold"/>
                <a:ea typeface="Montserrat Ultra-Bold"/>
                <a:cs typeface="Montserrat Ultra-Bold"/>
                <a:sym typeface="Montserrat Ultra-Bold"/>
              </a:rPr>
              <a:t>ZAIN ALI (CEO)</a:t>
            </a:r>
          </a:p>
        </p:txBody>
      </p:sp>
      <p:sp>
        <p:nvSpPr>
          <p:cNvPr id="22" name="TextBox 22">
            <a:extLst>
              <a:ext uri="{FF2B5EF4-FFF2-40B4-BE49-F238E27FC236}">
                <a16:creationId xmlns:a16="http://schemas.microsoft.com/office/drawing/2014/main" id="{DBDDB12B-270B-B0F1-9F02-1A43C64F26EB}"/>
              </a:ext>
            </a:extLst>
          </p:cNvPr>
          <p:cNvSpPr txBox="1"/>
          <p:nvPr/>
        </p:nvSpPr>
        <p:spPr>
          <a:xfrm>
            <a:off x="978305" y="9268026"/>
            <a:ext cx="2405681" cy="347911"/>
          </a:xfrm>
          <a:prstGeom prst="rect">
            <a:avLst/>
          </a:prstGeom>
        </p:spPr>
        <p:txBody>
          <a:bodyPr lIns="0" tIns="0" rIns="0" bIns="0" rtlCol="0" anchor="t">
            <a:spAutoFit/>
          </a:bodyPr>
          <a:lstStyle/>
          <a:p>
            <a:pPr algn="ctr">
              <a:lnSpc>
                <a:spcPts val="2873"/>
              </a:lnSpc>
              <a:spcBef>
                <a:spcPct val="0"/>
              </a:spcBef>
            </a:pPr>
            <a:r>
              <a:rPr lang="en-US" sz="2052">
                <a:solidFill>
                  <a:srgbClr val="FFFFFF"/>
                </a:solidFill>
                <a:latin typeface="Montserrat"/>
                <a:ea typeface="Montserrat"/>
                <a:cs typeface="Montserrat"/>
                <a:sym typeface="Montserrat"/>
              </a:rPr>
              <a:t>CHIEF EXECUTVE</a:t>
            </a:r>
          </a:p>
        </p:txBody>
      </p:sp>
      <p:sp>
        <p:nvSpPr>
          <p:cNvPr id="23" name="TextBox 23">
            <a:extLst>
              <a:ext uri="{FF2B5EF4-FFF2-40B4-BE49-F238E27FC236}">
                <a16:creationId xmlns:a16="http://schemas.microsoft.com/office/drawing/2014/main" id="{8783A222-286D-4142-3291-301289561832}"/>
              </a:ext>
            </a:extLst>
          </p:cNvPr>
          <p:cNvSpPr txBox="1"/>
          <p:nvPr/>
        </p:nvSpPr>
        <p:spPr>
          <a:xfrm>
            <a:off x="14797456" y="8860023"/>
            <a:ext cx="2405681" cy="373946"/>
          </a:xfrm>
          <a:prstGeom prst="rect">
            <a:avLst/>
          </a:prstGeom>
        </p:spPr>
        <p:txBody>
          <a:bodyPr lIns="0" tIns="0" rIns="0" bIns="0" rtlCol="0" anchor="t">
            <a:spAutoFit/>
          </a:bodyPr>
          <a:lstStyle/>
          <a:p>
            <a:pPr algn="ctr">
              <a:lnSpc>
                <a:spcPts val="3013"/>
              </a:lnSpc>
              <a:spcBef>
                <a:spcPct val="0"/>
              </a:spcBef>
            </a:pPr>
            <a:r>
              <a:rPr lang="en-US" sz="2152" b="1">
                <a:solidFill>
                  <a:srgbClr val="FFFFFF"/>
                </a:solidFill>
                <a:latin typeface="Montserrat Ultra-Bold"/>
                <a:ea typeface="Montserrat Ultra-Bold"/>
                <a:cs typeface="Montserrat Ultra-Bold"/>
                <a:sym typeface="Montserrat Ultra-Bold"/>
              </a:rPr>
              <a:t>SADIA (CTO)</a:t>
            </a:r>
          </a:p>
        </p:txBody>
      </p:sp>
      <p:sp>
        <p:nvSpPr>
          <p:cNvPr id="24" name="TextBox 24">
            <a:extLst>
              <a:ext uri="{FF2B5EF4-FFF2-40B4-BE49-F238E27FC236}">
                <a16:creationId xmlns:a16="http://schemas.microsoft.com/office/drawing/2014/main" id="{1046C269-2131-9C03-6F5C-D487AF1BEB1A}"/>
              </a:ext>
            </a:extLst>
          </p:cNvPr>
          <p:cNvSpPr txBox="1"/>
          <p:nvPr/>
        </p:nvSpPr>
        <p:spPr>
          <a:xfrm>
            <a:off x="5485233" y="9332362"/>
            <a:ext cx="2688210" cy="314891"/>
          </a:xfrm>
          <a:prstGeom prst="rect">
            <a:avLst/>
          </a:prstGeom>
        </p:spPr>
        <p:txBody>
          <a:bodyPr lIns="0" tIns="0" rIns="0" bIns="0" rtlCol="0" anchor="t">
            <a:spAutoFit/>
          </a:bodyPr>
          <a:lstStyle/>
          <a:p>
            <a:pPr algn="ctr">
              <a:lnSpc>
                <a:spcPts val="2593"/>
              </a:lnSpc>
              <a:spcBef>
                <a:spcPct val="0"/>
              </a:spcBef>
            </a:pPr>
            <a:r>
              <a:rPr lang="en-US" sz="1852">
                <a:solidFill>
                  <a:srgbClr val="FFFFFF"/>
                </a:solidFill>
                <a:latin typeface="Montserrat"/>
                <a:ea typeface="Montserrat"/>
                <a:cs typeface="Montserrat"/>
                <a:sym typeface="Montserrat"/>
              </a:rPr>
              <a:t>CHIEF OF FINANCE</a:t>
            </a:r>
          </a:p>
        </p:txBody>
      </p:sp>
      <p:sp>
        <p:nvSpPr>
          <p:cNvPr id="25" name="TextBox 25">
            <a:extLst>
              <a:ext uri="{FF2B5EF4-FFF2-40B4-BE49-F238E27FC236}">
                <a16:creationId xmlns:a16="http://schemas.microsoft.com/office/drawing/2014/main" id="{B04E6D8B-ED2C-06CE-92B4-34F2AE3E1FB4}"/>
              </a:ext>
            </a:extLst>
          </p:cNvPr>
          <p:cNvSpPr txBox="1"/>
          <p:nvPr/>
        </p:nvSpPr>
        <p:spPr>
          <a:xfrm>
            <a:off x="14313610" y="9403881"/>
            <a:ext cx="3424031" cy="255835"/>
          </a:xfrm>
          <a:prstGeom prst="rect">
            <a:avLst/>
          </a:prstGeom>
        </p:spPr>
        <p:txBody>
          <a:bodyPr lIns="0" tIns="0" rIns="0" bIns="0" rtlCol="0" anchor="t">
            <a:spAutoFit/>
          </a:bodyPr>
          <a:lstStyle/>
          <a:p>
            <a:pPr algn="ctr">
              <a:lnSpc>
                <a:spcPts val="2173"/>
              </a:lnSpc>
              <a:spcBef>
                <a:spcPct val="0"/>
              </a:spcBef>
            </a:pPr>
            <a:r>
              <a:rPr lang="en-US" sz="1552">
                <a:solidFill>
                  <a:srgbClr val="FFFFFF"/>
                </a:solidFill>
                <a:latin typeface="Montserrat"/>
                <a:ea typeface="Montserrat"/>
                <a:cs typeface="Montserrat"/>
                <a:sym typeface="Montserrat"/>
              </a:rPr>
              <a:t>CHIEF TECHNICAL OFFICER</a:t>
            </a:r>
          </a:p>
        </p:txBody>
      </p:sp>
      <p:sp>
        <p:nvSpPr>
          <p:cNvPr id="26" name="TextBox 25">
            <a:extLst>
              <a:ext uri="{FF2B5EF4-FFF2-40B4-BE49-F238E27FC236}">
                <a16:creationId xmlns:a16="http://schemas.microsoft.com/office/drawing/2014/main" id="{757509F7-6B85-B72C-849D-147A260983F4}"/>
              </a:ext>
            </a:extLst>
          </p:cNvPr>
          <p:cNvSpPr txBox="1"/>
          <p:nvPr/>
        </p:nvSpPr>
        <p:spPr>
          <a:xfrm>
            <a:off x="2357404" y="3086449"/>
            <a:ext cx="14706600" cy="4154984"/>
          </a:xfrm>
          <a:prstGeom prst="rect">
            <a:avLst/>
          </a:prstGeom>
          <a:noFill/>
        </p:spPr>
        <p:txBody>
          <a:bodyPr wrap="square" rtlCol="0">
            <a:spAutoFit/>
          </a:bodyPr>
          <a:lstStyle/>
          <a:p>
            <a:r>
              <a:rPr lang="en-US" sz="8800"/>
              <a:t>Problems that Today’s </a:t>
            </a:r>
            <a:r>
              <a:rPr lang="en-US" sz="8800">
                <a:solidFill>
                  <a:srgbClr val="002060"/>
                </a:solidFill>
                <a:latin typeface="ADLaM Display" panose="02010000000000000000" pitchFamily="2" charset="0"/>
                <a:ea typeface="ADLaM Display" panose="02010000000000000000" pitchFamily="2" charset="0"/>
                <a:cs typeface="ADLaM Display" panose="02010000000000000000" pitchFamily="2" charset="0"/>
              </a:rPr>
              <a:t>Manufacturing Industries</a:t>
            </a:r>
          </a:p>
          <a:p>
            <a:r>
              <a:rPr lang="en-US" sz="8800"/>
              <a:t> are facing?</a:t>
            </a:r>
          </a:p>
        </p:txBody>
      </p:sp>
    </p:spTree>
    <p:extLst>
      <p:ext uri="{BB962C8B-B14F-4D97-AF65-F5344CB8AC3E}">
        <p14:creationId xmlns:p14="http://schemas.microsoft.com/office/powerpoint/2010/main" val="538926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E40DF2-0F28-46E1-72C4-D124BBCF9112}"/>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1C717A4D-7040-82F0-7644-995B6E04C6FE}"/>
              </a:ext>
            </a:extLst>
          </p:cNvPr>
          <p:cNvGrpSpPr/>
          <p:nvPr/>
        </p:nvGrpSpPr>
        <p:grpSpPr>
          <a:xfrm>
            <a:off x="0" y="0"/>
            <a:ext cx="5052282" cy="10287000"/>
            <a:chOff x="0" y="0"/>
            <a:chExt cx="6736375" cy="13716000"/>
          </a:xfrm>
        </p:grpSpPr>
        <p:pic>
          <p:nvPicPr>
            <p:cNvPr id="3" name="Picture 3">
              <a:extLst>
                <a:ext uri="{FF2B5EF4-FFF2-40B4-BE49-F238E27FC236}">
                  <a16:creationId xmlns:a16="http://schemas.microsoft.com/office/drawing/2014/main" id="{AD4D411F-C659-0A26-5A9B-AC1F18B4C16F}"/>
                </a:ext>
              </a:extLst>
            </p:cNvPr>
            <p:cNvPicPr>
              <a:picLocks noChangeAspect="1"/>
            </p:cNvPicPr>
            <p:nvPr/>
          </p:nvPicPr>
          <p:blipFill>
            <a:blip r:embed="rId2"/>
            <a:srcRect l="33700" r="33700"/>
            <a:stretch>
              <a:fillRect/>
            </a:stretch>
          </p:blipFill>
          <p:spPr>
            <a:xfrm>
              <a:off x="0" y="0"/>
              <a:ext cx="6736375" cy="13716000"/>
            </a:xfrm>
            <a:prstGeom prst="rect">
              <a:avLst/>
            </a:prstGeom>
          </p:spPr>
        </p:pic>
      </p:grpSp>
      <p:grpSp>
        <p:nvGrpSpPr>
          <p:cNvPr id="4" name="Group 4">
            <a:extLst>
              <a:ext uri="{FF2B5EF4-FFF2-40B4-BE49-F238E27FC236}">
                <a16:creationId xmlns:a16="http://schemas.microsoft.com/office/drawing/2014/main" id="{340AE220-6BE5-5184-FB5D-ABE51EFEBF37}"/>
              </a:ext>
            </a:extLst>
          </p:cNvPr>
          <p:cNvGrpSpPr/>
          <p:nvPr/>
        </p:nvGrpSpPr>
        <p:grpSpPr>
          <a:xfrm>
            <a:off x="17624106" y="5531157"/>
            <a:ext cx="1327787" cy="5246370"/>
            <a:chOff x="0" y="0"/>
            <a:chExt cx="484380" cy="1913890"/>
          </a:xfrm>
        </p:grpSpPr>
        <p:sp>
          <p:nvSpPr>
            <p:cNvPr id="5" name="Freeform 5">
              <a:extLst>
                <a:ext uri="{FF2B5EF4-FFF2-40B4-BE49-F238E27FC236}">
                  <a16:creationId xmlns:a16="http://schemas.microsoft.com/office/drawing/2014/main" id="{EBB32863-C3CF-24A7-849F-FDB7B4221100}"/>
                </a:ext>
              </a:extLst>
            </p:cNvPr>
            <p:cNvSpPr/>
            <p:nvPr/>
          </p:nvSpPr>
          <p:spPr>
            <a:xfrm>
              <a:off x="0" y="0"/>
              <a:ext cx="484380" cy="1913890"/>
            </a:xfrm>
            <a:custGeom>
              <a:avLst/>
              <a:gdLst/>
              <a:ahLst/>
              <a:cxnLst/>
              <a:rect l="l" t="t" r="r" b="b"/>
              <a:pathLst>
                <a:path w="484380" h="1913890">
                  <a:moveTo>
                    <a:pt x="0" y="0"/>
                  </a:moveTo>
                  <a:lnTo>
                    <a:pt x="484380" y="0"/>
                  </a:lnTo>
                  <a:lnTo>
                    <a:pt x="484380" y="1913890"/>
                  </a:lnTo>
                  <a:lnTo>
                    <a:pt x="0" y="1913890"/>
                  </a:lnTo>
                  <a:close/>
                </a:path>
              </a:pathLst>
            </a:custGeom>
            <a:solidFill>
              <a:srgbClr val="004AAD"/>
            </a:solidFill>
          </p:spPr>
          <p:txBody>
            <a:bodyPr/>
            <a:lstStyle/>
            <a:p>
              <a:endParaRPr lang="en-US"/>
            </a:p>
          </p:txBody>
        </p:sp>
      </p:grpSp>
      <p:sp>
        <p:nvSpPr>
          <p:cNvPr id="6" name="TextBox 6">
            <a:extLst>
              <a:ext uri="{FF2B5EF4-FFF2-40B4-BE49-F238E27FC236}">
                <a16:creationId xmlns:a16="http://schemas.microsoft.com/office/drawing/2014/main" id="{7DD090CF-7E0D-443A-423B-AB72A39D6BCC}"/>
              </a:ext>
            </a:extLst>
          </p:cNvPr>
          <p:cNvSpPr txBox="1"/>
          <p:nvPr/>
        </p:nvSpPr>
        <p:spPr>
          <a:xfrm>
            <a:off x="5814282" y="493140"/>
            <a:ext cx="10397259" cy="811716"/>
          </a:xfrm>
          <a:prstGeom prst="rect">
            <a:avLst/>
          </a:prstGeom>
        </p:spPr>
        <p:txBody>
          <a:bodyPr lIns="0" tIns="0" rIns="0" bIns="0" rtlCol="0" anchor="t">
            <a:spAutoFit/>
          </a:bodyPr>
          <a:lstStyle/>
          <a:p>
            <a:pPr algn="l">
              <a:lnSpc>
                <a:spcPts val="6709"/>
              </a:lnSpc>
            </a:pPr>
            <a:r>
              <a:rPr lang="en-US" sz="4792" b="1">
                <a:solidFill>
                  <a:srgbClr val="004AAD"/>
                </a:solidFill>
                <a:latin typeface="Montserrat Ultra-Bold"/>
                <a:ea typeface="Montserrat Ultra-Bold"/>
                <a:cs typeface="Montserrat Ultra-Bold"/>
                <a:sym typeface="Montserrat Ultra-Bold"/>
              </a:rPr>
              <a:t>TECHNICAL OVERVIEW BY CTO</a:t>
            </a:r>
          </a:p>
        </p:txBody>
      </p:sp>
      <p:sp>
        <p:nvSpPr>
          <p:cNvPr id="7" name="TextBox 7">
            <a:extLst>
              <a:ext uri="{FF2B5EF4-FFF2-40B4-BE49-F238E27FC236}">
                <a16:creationId xmlns:a16="http://schemas.microsoft.com/office/drawing/2014/main" id="{E0C18016-4DD2-3BF8-EA5E-09F00365FD1D}"/>
              </a:ext>
            </a:extLst>
          </p:cNvPr>
          <p:cNvSpPr txBox="1"/>
          <p:nvPr/>
        </p:nvSpPr>
        <p:spPr>
          <a:xfrm>
            <a:off x="5814282" y="2024867"/>
            <a:ext cx="6911118" cy="449354"/>
          </a:xfrm>
          <a:prstGeom prst="rect">
            <a:avLst/>
          </a:prstGeom>
        </p:spPr>
        <p:txBody>
          <a:bodyPr wrap="square" lIns="0" tIns="0" rIns="0" bIns="0" rtlCol="0" anchor="t">
            <a:spAutoFit/>
          </a:bodyPr>
          <a:lstStyle/>
          <a:p>
            <a:pPr algn="l">
              <a:lnSpc>
                <a:spcPts val="3682"/>
              </a:lnSpc>
            </a:pPr>
            <a:r>
              <a:rPr lang="en-US" sz="2630" b="1">
                <a:solidFill>
                  <a:srgbClr val="C00000"/>
                </a:solidFill>
                <a:latin typeface="Montserrat Ultra-Bold"/>
              </a:rPr>
              <a:t>Cybersecurity and Compliance</a:t>
            </a:r>
            <a:endParaRPr lang="en-US" sz="2630" b="1">
              <a:solidFill>
                <a:srgbClr val="C00000"/>
              </a:solidFill>
              <a:latin typeface="Montserrat Ultra-Bold"/>
              <a:sym typeface="Montserrat Ultra-Bold"/>
            </a:endParaRPr>
          </a:p>
        </p:txBody>
      </p:sp>
      <p:sp>
        <p:nvSpPr>
          <p:cNvPr id="27" name="TextBox 26">
            <a:extLst>
              <a:ext uri="{FF2B5EF4-FFF2-40B4-BE49-F238E27FC236}">
                <a16:creationId xmlns:a16="http://schemas.microsoft.com/office/drawing/2014/main" id="{C84A9DCB-96D2-F217-2D68-F91464691212}"/>
              </a:ext>
            </a:extLst>
          </p:cNvPr>
          <p:cNvSpPr txBox="1"/>
          <p:nvPr/>
        </p:nvSpPr>
        <p:spPr>
          <a:xfrm>
            <a:off x="5846938" y="2683416"/>
            <a:ext cx="11777167" cy="1200329"/>
          </a:xfrm>
          <a:prstGeom prst="rect">
            <a:avLst/>
          </a:prstGeom>
          <a:noFill/>
        </p:spPr>
        <p:txBody>
          <a:bodyPr wrap="square" rtlCol="0">
            <a:spAutoFit/>
          </a:bodyPr>
          <a:lstStyle/>
          <a:p>
            <a:pPr marL="342900" indent="-342900">
              <a:buFont typeface="Arial" panose="020B0604020202020204" pitchFamily="34" charset="0"/>
              <a:buChar char="•"/>
            </a:pPr>
            <a:r>
              <a:rPr lang="en-US" sz="2400">
                <a:solidFill>
                  <a:srgbClr val="004AAD"/>
                </a:solidFill>
                <a:latin typeface="Montserrat Classic"/>
              </a:rPr>
              <a:t>Robust cybersecurity measures to prevent breaches.</a:t>
            </a:r>
          </a:p>
          <a:p>
            <a:pPr marL="342900" indent="-342900">
              <a:buFont typeface="Arial" panose="020B0604020202020204" pitchFamily="34" charset="0"/>
              <a:buChar char="•"/>
            </a:pPr>
            <a:r>
              <a:rPr lang="en-US" sz="2400">
                <a:solidFill>
                  <a:srgbClr val="004AAD"/>
                </a:solidFill>
                <a:latin typeface="Montserrat Classic"/>
              </a:rPr>
              <a:t>Compliance with regulations (e.g., ISO standards).</a:t>
            </a:r>
          </a:p>
          <a:p>
            <a:pPr marL="342900" indent="-342900">
              <a:buFont typeface="Arial" panose="020B0604020202020204" pitchFamily="34" charset="0"/>
              <a:buChar char="•"/>
            </a:pPr>
            <a:r>
              <a:rPr lang="en-US" sz="2400">
                <a:solidFill>
                  <a:srgbClr val="004AAD"/>
                </a:solidFill>
                <a:latin typeface="Montserrat Classic"/>
              </a:rPr>
              <a:t>Fail-safe mechanisms to maintain system reliability.</a:t>
            </a:r>
          </a:p>
        </p:txBody>
      </p:sp>
      <p:sp>
        <p:nvSpPr>
          <p:cNvPr id="28" name="TextBox 27">
            <a:extLst>
              <a:ext uri="{FF2B5EF4-FFF2-40B4-BE49-F238E27FC236}">
                <a16:creationId xmlns:a16="http://schemas.microsoft.com/office/drawing/2014/main" id="{1FBCEF00-26B3-B73D-01B3-4D3287596930}"/>
              </a:ext>
            </a:extLst>
          </p:cNvPr>
          <p:cNvSpPr txBox="1"/>
          <p:nvPr/>
        </p:nvSpPr>
        <p:spPr>
          <a:xfrm>
            <a:off x="5814282" y="4092940"/>
            <a:ext cx="6262330" cy="497059"/>
          </a:xfrm>
          <a:prstGeom prst="rect">
            <a:avLst/>
          </a:prstGeom>
          <a:noFill/>
        </p:spPr>
        <p:txBody>
          <a:bodyPr wrap="square" rtlCol="0">
            <a:spAutoFit/>
          </a:bodyPr>
          <a:lstStyle/>
          <a:p>
            <a:r>
              <a:rPr lang="en-US" sz="2630" b="1">
                <a:solidFill>
                  <a:srgbClr val="C00000"/>
                </a:solidFill>
                <a:latin typeface="Montserrat Ultra-Bold"/>
              </a:rPr>
              <a:t>Research and Development (R&amp;D)</a:t>
            </a:r>
          </a:p>
        </p:txBody>
      </p:sp>
      <p:sp>
        <p:nvSpPr>
          <p:cNvPr id="29" name="TextBox 28">
            <a:extLst>
              <a:ext uri="{FF2B5EF4-FFF2-40B4-BE49-F238E27FC236}">
                <a16:creationId xmlns:a16="http://schemas.microsoft.com/office/drawing/2014/main" id="{5576A8BA-FD7F-9528-211F-42D241954C9F}"/>
              </a:ext>
            </a:extLst>
          </p:cNvPr>
          <p:cNvSpPr txBox="1"/>
          <p:nvPr/>
        </p:nvSpPr>
        <p:spPr>
          <a:xfrm>
            <a:off x="5814282" y="4799194"/>
            <a:ext cx="10072330" cy="1938992"/>
          </a:xfrm>
          <a:prstGeom prst="rect">
            <a:avLst/>
          </a:prstGeom>
          <a:noFill/>
        </p:spPr>
        <p:txBody>
          <a:bodyPr wrap="square" rtlCol="0">
            <a:spAutoFit/>
          </a:bodyPr>
          <a:lstStyle/>
          <a:p>
            <a:pPr marL="342900" indent="-342900">
              <a:buFont typeface="Arial" panose="020B0604020202020204" pitchFamily="34" charset="0"/>
              <a:buChar char="•"/>
            </a:pPr>
            <a:r>
              <a:rPr lang="en-US" sz="2400">
                <a:solidFill>
                  <a:srgbClr val="004AAD"/>
                </a:solidFill>
                <a:latin typeface="Montserrat Classic"/>
              </a:rPr>
              <a:t>Explore emerging technologies:</a:t>
            </a:r>
          </a:p>
          <a:p>
            <a:pPr marL="800100" lvl="1" indent="-342900">
              <a:buFont typeface="Wingdings" panose="05000000000000000000" pitchFamily="2" charset="2"/>
              <a:buChar char="Ø"/>
            </a:pPr>
            <a:r>
              <a:rPr lang="en-US" sz="2400">
                <a:solidFill>
                  <a:srgbClr val="004AAD"/>
                </a:solidFill>
                <a:latin typeface="Montserrat Classic"/>
              </a:rPr>
              <a:t>Digital Twins for virtual testing.</a:t>
            </a:r>
          </a:p>
          <a:p>
            <a:pPr marL="800100" lvl="1" indent="-342900">
              <a:buFont typeface="Wingdings" panose="05000000000000000000" pitchFamily="2" charset="2"/>
              <a:buChar char="Ø"/>
            </a:pPr>
            <a:r>
              <a:rPr lang="en-US" sz="2400">
                <a:solidFill>
                  <a:srgbClr val="004AAD"/>
                </a:solidFill>
                <a:latin typeface="Montserrat Classic"/>
              </a:rPr>
              <a:t>Blockchain for secure data management.</a:t>
            </a:r>
          </a:p>
          <a:p>
            <a:pPr marL="800100" lvl="1" indent="-342900">
              <a:buFont typeface="Wingdings" panose="05000000000000000000" pitchFamily="2" charset="2"/>
              <a:buChar char="Ø"/>
            </a:pPr>
            <a:r>
              <a:rPr lang="en-US" sz="2400">
                <a:solidFill>
                  <a:srgbClr val="004AAD"/>
                </a:solidFill>
                <a:latin typeface="Montserrat Classic"/>
              </a:rPr>
              <a:t>Edge Computing for enhanced local decision-making.</a:t>
            </a:r>
          </a:p>
          <a:p>
            <a:pPr marL="342900" indent="-342900">
              <a:buFont typeface="Arial" panose="020B0604020202020204" pitchFamily="34" charset="0"/>
              <a:buChar char="•"/>
            </a:pPr>
            <a:r>
              <a:rPr lang="en-US" sz="2400">
                <a:solidFill>
                  <a:srgbClr val="004AAD"/>
                </a:solidFill>
                <a:latin typeface="Montserrat Classic"/>
              </a:rPr>
              <a:t>Long-term focus on advanced solutions for scalability.</a:t>
            </a:r>
          </a:p>
        </p:txBody>
      </p:sp>
      <p:sp>
        <p:nvSpPr>
          <p:cNvPr id="30" name="TextBox 29">
            <a:extLst>
              <a:ext uri="{FF2B5EF4-FFF2-40B4-BE49-F238E27FC236}">
                <a16:creationId xmlns:a16="http://schemas.microsoft.com/office/drawing/2014/main" id="{09543E6E-0FBF-2142-9DC3-76BB0CA44CFC}"/>
              </a:ext>
            </a:extLst>
          </p:cNvPr>
          <p:cNvSpPr txBox="1"/>
          <p:nvPr/>
        </p:nvSpPr>
        <p:spPr>
          <a:xfrm>
            <a:off x="5846938" y="6947381"/>
            <a:ext cx="7924800" cy="497059"/>
          </a:xfrm>
          <a:prstGeom prst="rect">
            <a:avLst/>
          </a:prstGeom>
          <a:noFill/>
        </p:spPr>
        <p:txBody>
          <a:bodyPr wrap="square" rtlCol="0">
            <a:spAutoFit/>
          </a:bodyPr>
          <a:lstStyle/>
          <a:p>
            <a:r>
              <a:rPr lang="en-US" sz="2630" b="1">
                <a:solidFill>
                  <a:srgbClr val="C00000"/>
                </a:solidFill>
                <a:latin typeface="Montserrat Ultra-Bold"/>
              </a:rPr>
              <a:t>Achievements and Goals</a:t>
            </a:r>
          </a:p>
        </p:txBody>
      </p:sp>
      <p:sp>
        <p:nvSpPr>
          <p:cNvPr id="31" name="TextBox 30">
            <a:extLst>
              <a:ext uri="{FF2B5EF4-FFF2-40B4-BE49-F238E27FC236}">
                <a16:creationId xmlns:a16="http://schemas.microsoft.com/office/drawing/2014/main" id="{3E635466-46DB-C3D0-AD87-867564599BA1}"/>
              </a:ext>
            </a:extLst>
          </p:cNvPr>
          <p:cNvSpPr txBox="1"/>
          <p:nvPr/>
        </p:nvSpPr>
        <p:spPr>
          <a:xfrm>
            <a:off x="5814282" y="7653635"/>
            <a:ext cx="10397258" cy="1200329"/>
          </a:xfrm>
          <a:prstGeom prst="rect">
            <a:avLst/>
          </a:prstGeom>
          <a:noFill/>
        </p:spPr>
        <p:txBody>
          <a:bodyPr wrap="square" rtlCol="0">
            <a:spAutoFit/>
          </a:bodyPr>
          <a:lstStyle/>
          <a:p>
            <a:pPr marL="342900" indent="-342900">
              <a:buFont typeface="Arial" panose="020B0604020202020204" pitchFamily="34" charset="0"/>
              <a:buChar char="•"/>
            </a:pPr>
            <a:r>
              <a:rPr lang="en-US" sz="2400">
                <a:solidFill>
                  <a:srgbClr val="004AAD"/>
                </a:solidFill>
                <a:latin typeface="Montserrat Classic"/>
              </a:rPr>
              <a:t>Achieve technical innovation and market leadership.</a:t>
            </a:r>
          </a:p>
          <a:p>
            <a:pPr marL="342900" indent="-342900">
              <a:buFont typeface="Arial" panose="020B0604020202020204" pitchFamily="34" charset="0"/>
              <a:buChar char="•"/>
            </a:pPr>
            <a:r>
              <a:rPr lang="en-US" sz="2400">
                <a:solidFill>
                  <a:srgbClr val="004AAD"/>
                </a:solidFill>
                <a:latin typeface="Montserrat Classic"/>
              </a:rPr>
              <a:t>Provide a world-class AI-driven automation solution.</a:t>
            </a:r>
          </a:p>
          <a:p>
            <a:pPr marL="342900" indent="-342900">
              <a:buFont typeface="Arial" panose="020B0604020202020204" pitchFamily="34" charset="0"/>
              <a:buChar char="•"/>
            </a:pPr>
            <a:r>
              <a:rPr lang="en-US" sz="2400">
                <a:solidFill>
                  <a:srgbClr val="004AAD"/>
                </a:solidFill>
                <a:latin typeface="Montserrat Classic"/>
              </a:rPr>
              <a:t>Set a new benchmark in machine automation.</a:t>
            </a:r>
          </a:p>
        </p:txBody>
      </p:sp>
    </p:spTree>
    <p:extLst>
      <p:ext uri="{BB962C8B-B14F-4D97-AF65-F5344CB8AC3E}">
        <p14:creationId xmlns:p14="http://schemas.microsoft.com/office/powerpoint/2010/main" val="6915049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7735" y="0"/>
            <a:ext cx="4214082" cy="10287000"/>
            <a:chOff x="0" y="0"/>
            <a:chExt cx="6736375" cy="13716000"/>
          </a:xfrm>
        </p:grpSpPr>
        <p:pic>
          <p:nvPicPr>
            <p:cNvPr id="3" name="Picture 3"/>
            <p:cNvPicPr>
              <a:picLocks noChangeAspect="1"/>
            </p:cNvPicPr>
            <p:nvPr/>
          </p:nvPicPr>
          <p:blipFill>
            <a:blip r:embed="rId2"/>
            <a:srcRect l="33608" r="33608"/>
            <a:stretch>
              <a:fillRect/>
            </a:stretch>
          </p:blipFill>
          <p:spPr>
            <a:xfrm>
              <a:off x="0" y="0"/>
              <a:ext cx="6736375" cy="13716000"/>
            </a:xfrm>
            <a:prstGeom prst="rect">
              <a:avLst/>
            </a:prstGeom>
          </p:spPr>
        </p:pic>
      </p:grpSp>
      <p:grpSp>
        <p:nvGrpSpPr>
          <p:cNvPr id="4" name="Group 4"/>
          <p:cNvGrpSpPr/>
          <p:nvPr/>
        </p:nvGrpSpPr>
        <p:grpSpPr>
          <a:xfrm>
            <a:off x="17624106" y="5531157"/>
            <a:ext cx="1327787" cy="5246370"/>
            <a:chOff x="0" y="0"/>
            <a:chExt cx="484380" cy="1913890"/>
          </a:xfrm>
        </p:grpSpPr>
        <p:sp>
          <p:nvSpPr>
            <p:cNvPr id="5" name="Freeform 5"/>
            <p:cNvSpPr/>
            <p:nvPr/>
          </p:nvSpPr>
          <p:spPr>
            <a:xfrm>
              <a:off x="0" y="0"/>
              <a:ext cx="484380" cy="1913890"/>
            </a:xfrm>
            <a:custGeom>
              <a:avLst/>
              <a:gdLst/>
              <a:ahLst/>
              <a:cxnLst/>
              <a:rect l="l" t="t" r="r" b="b"/>
              <a:pathLst>
                <a:path w="484380" h="1913890">
                  <a:moveTo>
                    <a:pt x="0" y="0"/>
                  </a:moveTo>
                  <a:lnTo>
                    <a:pt x="484380" y="0"/>
                  </a:lnTo>
                  <a:lnTo>
                    <a:pt x="484380" y="1913890"/>
                  </a:lnTo>
                  <a:lnTo>
                    <a:pt x="0" y="1913890"/>
                  </a:lnTo>
                  <a:close/>
                </a:path>
              </a:pathLst>
            </a:custGeom>
            <a:solidFill>
              <a:srgbClr val="004AAD"/>
            </a:solidFill>
          </p:spPr>
          <p:txBody>
            <a:bodyPr/>
            <a:lstStyle/>
            <a:p>
              <a:endParaRPr lang="en-US"/>
            </a:p>
          </p:txBody>
        </p:sp>
      </p:grpSp>
      <p:sp>
        <p:nvSpPr>
          <p:cNvPr id="6" name="TextBox 6"/>
          <p:cNvSpPr txBox="1"/>
          <p:nvPr/>
        </p:nvSpPr>
        <p:spPr>
          <a:xfrm>
            <a:off x="5181600" y="369384"/>
            <a:ext cx="11506200" cy="859210"/>
          </a:xfrm>
          <a:prstGeom prst="rect">
            <a:avLst/>
          </a:prstGeom>
        </p:spPr>
        <p:txBody>
          <a:bodyPr wrap="square" lIns="0" tIns="0" rIns="0" bIns="0" rtlCol="0" anchor="t">
            <a:spAutoFit/>
          </a:bodyPr>
          <a:lstStyle/>
          <a:p>
            <a:pPr algn="l">
              <a:lnSpc>
                <a:spcPts val="6709"/>
              </a:lnSpc>
            </a:pPr>
            <a:r>
              <a:rPr lang="en-US" sz="4792" b="1">
                <a:solidFill>
                  <a:srgbClr val="004AAD"/>
                </a:solidFill>
                <a:latin typeface="Montserrat Ultra-Bold"/>
                <a:ea typeface="Montserrat Ultra-Bold"/>
                <a:cs typeface="Montserrat Ultra-Bold"/>
                <a:sym typeface="Montserrat Ultra-Bold"/>
              </a:rPr>
              <a:t>FINANCIAL OVERVIEW BY (CFO)</a:t>
            </a:r>
          </a:p>
        </p:txBody>
      </p:sp>
      <p:sp>
        <p:nvSpPr>
          <p:cNvPr id="7" name="TextBox 7"/>
          <p:cNvSpPr txBox="1"/>
          <p:nvPr/>
        </p:nvSpPr>
        <p:spPr>
          <a:xfrm>
            <a:off x="5133559" y="1427741"/>
            <a:ext cx="7938730" cy="439159"/>
          </a:xfrm>
          <a:prstGeom prst="rect">
            <a:avLst/>
          </a:prstGeom>
        </p:spPr>
        <p:txBody>
          <a:bodyPr wrap="square" lIns="0" tIns="0" rIns="0" bIns="0" rtlCol="0" anchor="t">
            <a:spAutoFit/>
          </a:bodyPr>
          <a:lstStyle/>
          <a:p>
            <a:pPr>
              <a:lnSpc>
                <a:spcPts val="3682"/>
              </a:lnSpc>
            </a:pPr>
            <a:r>
              <a:rPr lang="en-US" sz="2630" b="1">
                <a:solidFill>
                  <a:srgbClr val="C00000"/>
                </a:solidFill>
                <a:latin typeface="Montserrat Ultra-Bold"/>
                <a:ea typeface="Montserrat Ultra-Bold"/>
                <a:cs typeface="Montserrat Ultra-Bold"/>
                <a:sym typeface="Montserrat Ultra-Bold"/>
              </a:rPr>
              <a:t>Fundraising and Investment Gathering</a:t>
            </a:r>
          </a:p>
        </p:txBody>
      </p:sp>
      <p:sp>
        <p:nvSpPr>
          <p:cNvPr id="8" name="TextBox 8"/>
          <p:cNvSpPr txBox="1"/>
          <p:nvPr/>
        </p:nvSpPr>
        <p:spPr>
          <a:xfrm>
            <a:off x="5105400" y="1943100"/>
            <a:ext cx="12268200" cy="872034"/>
          </a:xfrm>
          <a:prstGeom prst="rect">
            <a:avLst/>
          </a:prstGeom>
        </p:spPr>
        <p:txBody>
          <a:bodyPr wrap="square" lIns="0" tIns="0" rIns="0" bIns="0" rtlCol="0" anchor="t">
            <a:spAutoFit/>
          </a:bodyPr>
          <a:lstStyle/>
          <a:p>
            <a:pPr>
              <a:lnSpc>
                <a:spcPts val="3429"/>
              </a:lnSpc>
              <a:spcBef>
                <a:spcPct val="0"/>
              </a:spcBef>
            </a:pPr>
            <a:r>
              <a:rPr lang="en-US" sz="2449">
                <a:solidFill>
                  <a:srgbClr val="004AAD"/>
                </a:solidFill>
                <a:latin typeface="Montserrat Classic"/>
                <a:ea typeface="Montserrat Classic"/>
                <a:cs typeface="Montserrat Classic"/>
                <a:sym typeface="Montserrat Classic"/>
              </a:rPr>
              <a:t>Approach large corporations that invest in tech startups, Prepare a compelling pitch deck showcasing market potential and ROI.</a:t>
            </a:r>
          </a:p>
        </p:txBody>
      </p:sp>
      <p:sp>
        <p:nvSpPr>
          <p:cNvPr id="17" name="TextBox 7"/>
          <p:cNvSpPr txBox="1"/>
          <p:nvPr/>
        </p:nvSpPr>
        <p:spPr>
          <a:xfrm>
            <a:off x="5133559" y="3162300"/>
            <a:ext cx="7938730" cy="439159"/>
          </a:xfrm>
          <a:prstGeom prst="rect">
            <a:avLst/>
          </a:prstGeom>
        </p:spPr>
        <p:txBody>
          <a:bodyPr wrap="square" lIns="0" tIns="0" rIns="0" bIns="0" rtlCol="0" anchor="t">
            <a:spAutoFit/>
          </a:bodyPr>
          <a:lstStyle/>
          <a:p>
            <a:pPr>
              <a:lnSpc>
                <a:spcPts val="3682"/>
              </a:lnSpc>
            </a:pPr>
            <a:r>
              <a:rPr lang="en-US" sz="2630" b="1">
                <a:solidFill>
                  <a:srgbClr val="C00000"/>
                </a:solidFill>
                <a:latin typeface="Montserrat Ultra-Bold"/>
                <a:ea typeface="Montserrat Ultra-Bold"/>
                <a:cs typeface="Montserrat Ultra-Bold"/>
                <a:sym typeface="Montserrat Ultra-Bold"/>
              </a:rPr>
              <a:t>Financial Planning for Development Stages:</a:t>
            </a:r>
          </a:p>
        </p:txBody>
      </p:sp>
      <p:sp>
        <p:nvSpPr>
          <p:cNvPr id="18" name="TextBox 8"/>
          <p:cNvSpPr txBox="1"/>
          <p:nvPr/>
        </p:nvSpPr>
        <p:spPr>
          <a:xfrm>
            <a:off x="5105400" y="3619500"/>
            <a:ext cx="12518706" cy="1308050"/>
          </a:xfrm>
          <a:prstGeom prst="rect">
            <a:avLst/>
          </a:prstGeom>
        </p:spPr>
        <p:txBody>
          <a:bodyPr wrap="square" lIns="0" tIns="0" rIns="0" bIns="0" rtlCol="0" anchor="t">
            <a:spAutoFit/>
          </a:bodyPr>
          <a:lstStyle/>
          <a:p>
            <a:pPr>
              <a:lnSpc>
                <a:spcPts val="3429"/>
              </a:lnSpc>
              <a:spcBef>
                <a:spcPct val="0"/>
              </a:spcBef>
            </a:pPr>
            <a:r>
              <a:rPr lang="en-US" sz="2449">
                <a:solidFill>
                  <a:srgbClr val="004AAD"/>
                </a:solidFill>
                <a:latin typeface="Montserrat Classic"/>
                <a:ea typeface="Montserrat Classic"/>
                <a:cs typeface="Montserrat Classic"/>
                <a:sym typeface="Montserrat Classic"/>
              </a:rPr>
              <a:t>ensures the project's development progresses smoothly and within budget. Will allocate resources efficiently across different stages, securing necessary funding at each phase.</a:t>
            </a:r>
          </a:p>
        </p:txBody>
      </p:sp>
      <p:sp>
        <p:nvSpPr>
          <p:cNvPr id="19" name="TextBox 7"/>
          <p:cNvSpPr txBox="1"/>
          <p:nvPr/>
        </p:nvSpPr>
        <p:spPr>
          <a:xfrm>
            <a:off x="5105400" y="5143500"/>
            <a:ext cx="7938730" cy="439159"/>
          </a:xfrm>
          <a:prstGeom prst="rect">
            <a:avLst/>
          </a:prstGeom>
        </p:spPr>
        <p:txBody>
          <a:bodyPr wrap="square" lIns="0" tIns="0" rIns="0" bIns="0" rtlCol="0" anchor="t">
            <a:spAutoFit/>
          </a:bodyPr>
          <a:lstStyle/>
          <a:p>
            <a:pPr>
              <a:lnSpc>
                <a:spcPts val="3682"/>
              </a:lnSpc>
            </a:pPr>
            <a:r>
              <a:rPr lang="en-US" sz="2630" b="1">
                <a:solidFill>
                  <a:srgbClr val="C00000"/>
                </a:solidFill>
                <a:latin typeface="Montserrat Ultra-Bold"/>
                <a:ea typeface="Montserrat Ultra-Bold"/>
                <a:cs typeface="Montserrat Ultra-Bold"/>
                <a:sym typeface="Montserrat Ultra-Bold"/>
              </a:rPr>
              <a:t>Revenue Model and ROI Plan:</a:t>
            </a:r>
          </a:p>
        </p:txBody>
      </p:sp>
      <p:sp>
        <p:nvSpPr>
          <p:cNvPr id="20" name="TextBox 8"/>
          <p:cNvSpPr txBox="1"/>
          <p:nvPr/>
        </p:nvSpPr>
        <p:spPr>
          <a:xfrm>
            <a:off x="5105400" y="5600700"/>
            <a:ext cx="11811000" cy="1308050"/>
          </a:xfrm>
          <a:prstGeom prst="rect">
            <a:avLst/>
          </a:prstGeom>
        </p:spPr>
        <p:txBody>
          <a:bodyPr wrap="square" lIns="0" tIns="0" rIns="0" bIns="0" rtlCol="0" anchor="t">
            <a:spAutoFit/>
          </a:bodyPr>
          <a:lstStyle/>
          <a:p>
            <a:pPr>
              <a:lnSpc>
                <a:spcPts val="3429"/>
              </a:lnSpc>
              <a:spcBef>
                <a:spcPct val="0"/>
              </a:spcBef>
            </a:pPr>
            <a:r>
              <a:rPr lang="en-US" sz="2449">
                <a:solidFill>
                  <a:srgbClr val="004AAD"/>
                </a:solidFill>
                <a:latin typeface="Montserrat Classic"/>
                <a:ea typeface="Montserrat Classic"/>
                <a:cs typeface="Montserrat Classic"/>
                <a:sym typeface="Montserrat Classic"/>
              </a:rPr>
              <a:t>Will plan revenue streams like subscription, licensing fees and sales, and will target </a:t>
            </a:r>
            <a:r>
              <a:rPr lang="en-US" sz="2449" b="1">
                <a:solidFill>
                  <a:srgbClr val="004AAD"/>
                </a:solidFill>
                <a:latin typeface="Montserrat Classic"/>
                <a:ea typeface="Montserrat Classic"/>
                <a:cs typeface="Montserrat Classic"/>
                <a:sym typeface="Montserrat Classic"/>
              </a:rPr>
              <a:t>ROI</a:t>
            </a:r>
            <a:r>
              <a:rPr lang="en-US" sz="2449">
                <a:solidFill>
                  <a:srgbClr val="004AAD"/>
                </a:solidFill>
                <a:latin typeface="Montserrat Classic"/>
                <a:ea typeface="Montserrat Classic"/>
                <a:cs typeface="Montserrat Classic"/>
                <a:sym typeface="Montserrat Classic"/>
              </a:rPr>
              <a:t> projections for 1</a:t>
            </a:r>
            <a:r>
              <a:rPr lang="en-US" sz="2449" baseline="30000">
                <a:solidFill>
                  <a:srgbClr val="004AAD"/>
                </a:solidFill>
                <a:latin typeface="Montserrat Classic"/>
                <a:ea typeface="Montserrat Classic"/>
                <a:cs typeface="Montserrat Classic"/>
                <a:sym typeface="Montserrat Classic"/>
              </a:rPr>
              <a:t>st</a:t>
            </a:r>
            <a:r>
              <a:rPr lang="en-US" sz="2449">
                <a:solidFill>
                  <a:srgbClr val="004AAD"/>
                </a:solidFill>
                <a:latin typeface="Montserrat Classic"/>
                <a:ea typeface="Montserrat Classic"/>
                <a:cs typeface="Montserrat Classic"/>
                <a:sym typeface="Montserrat Classic"/>
              </a:rPr>
              <a:t> year and up-to 5 years highlighting </a:t>
            </a:r>
            <a:r>
              <a:rPr lang="en-US" sz="2449">
                <a:solidFill>
                  <a:schemeClr val="accent4">
                    <a:lumMod val="50000"/>
                  </a:schemeClr>
                </a:solidFill>
                <a:latin typeface="Montserrat Classic"/>
                <a:ea typeface="Montserrat Classic"/>
                <a:cs typeface="Montserrat Classic"/>
                <a:sym typeface="Montserrat Classic"/>
              </a:rPr>
              <a:t>main target </a:t>
            </a:r>
            <a:r>
              <a:rPr lang="en-US" sz="2449">
                <a:solidFill>
                  <a:srgbClr val="004AAD"/>
                </a:solidFill>
                <a:latin typeface="Montserrat Classic"/>
                <a:ea typeface="Montserrat Classic"/>
                <a:cs typeface="Montserrat Classic"/>
                <a:sym typeface="Montserrat Classic"/>
              </a:rPr>
              <a:t>and minimum projection (</a:t>
            </a:r>
            <a:r>
              <a:rPr lang="en-US" sz="2449">
                <a:solidFill>
                  <a:schemeClr val="accent4">
                    <a:lumMod val="50000"/>
                  </a:schemeClr>
                </a:solidFill>
                <a:latin typeface="Montserrat Classic"/>
                <a:ea typeface="Montserrat Classic"/>
                <a:cs typeface="Montserrat Classic"/>
                <a:sym typeface="Montserrat Classic"/>
              </a:rPr>
              <a:t>not less than that</a:t>
            </a:r>
            <a:r>
              <a:rPr lang="en-US" sz="2449">
                <a:solidFill>
                  <a:srgbClr val="004AAD"/>
                </a:solidFill>
                <a:latin typeface="Montserrat Classic"/>
                <a:ea typeface="Montserrat Classic"/>
                <a:cs typeface="Montserrat Classic"/>
                <a:sym typeface="Montserrat Classic"/>
              </a:rPr>
              <a:t>)</a:t>
            </a:r>
          </a:p>
        </p:txBody>
      </p:sp>
      <p:sp>
        <p:nvSpPr>
          <p:cNvPr id="21" name="TextBox 7"/>
          <p:cNvSpPr txBox="1"/>
          <p:nvPr/>
        </p:nvSpPr>
        <p:spPr>
          <a:xfrm>
            <a:off x="5133559" y="7124700"/>
            <a:ext cx="7938730" cy="439159"/>
          </a:xfrm>
          <a:prstGeom prst="rect">
            <a:avLst/>
          </a:prstGeom>
        </p:spPr>
        <p:txBody>
          <a:bodyPr wrap="square" lIns="0" tIns="0" rIns="0" bIns="0" rtlCol="0" anchor="t">
            <a:spAutoFit/>
          </a:bodyPr>
          <a:lstStyle/>
          <a:p>
            <a:pPr>
              <a:lnSpc>
                <a:spcPts val="3682"/>
              </a:lnSpc>
            </a:pPr>
            <a:r>
              <a:rPr lang="en-US" sz="2630" b="1">
                <a:solidFill>
                  <a:srgbClr val="C00000"/>
                </a:solidFill>
                <a:latin typeface="Montserrat Ultra-Bold"/>
                <a:ea typeface="Montserrat Ultra-Bold"/>
                <a:cs typeface="Montserrat Ultra-Bold"/>
                <a:sym typeface="Montserrat Ultra-Bold"/>
              </a:rPr>
              <a:t>Collaborate with team:</a:t>
            </a:r>
          </a:p>
        </p:txBody>
      </p:sp>
      <p:sp>
        <p:nvSpPr>
          <p:cNvPr id="22" name="TextBox 8"/>
          <p:cNvSpPr txBox="1"/>
          <p:nvPr/>
        </p:nvSpPr>
        <p:spPr>
          <a:xfrm>
            <a:off x="5105400" y="7645450"/>
            <a:ext cx="11811000" cy="1308050"/>
          </a:xfrm>
          <a:prstGeom prst="rect">
            <a:avLst/>
          </a:prstGeom>
        </p:spPr>
        <p:txBody>
          <a:bodyPr wrap="square" lIns="0" tIns="0" rIns="0" bIns="0" rtlCol="0" anchor="t">
            <a:spAutoFit/>
          </a:bodyPr>
          <a:lstStyle/>
          <a:p>
            <a:pPr>
              <a:lnSpc>
                <a:spcPts val="3429"/>
              </a:lnSpc>
              <a:spcBef>
                <a:spcPct val="0"/>
              </a:spcBef>
            </a:pPr>
            <a:r>
              <a:rPr lang="en-US" sz="2449">
                <a:solidFill>
                  <a:srgbClr val="004AAD"/>
                </a:solidFill>
                <a:latin typeface="Montserrat Classic"/>
                <a:ea typeface="Montserrat Classic"/>
                <a:cs typeface="Montserrat Classic"/>
                <a:sym typeface="Montserrat Classic"/>
              </a:rPr>
              <a:t>Will host meetings with our team like CTO, and CMO to track financial milestones, and will reward teams based on their performance for motivation, leading to more financial success of the company</a:t>
            </a:r>
          </a:p>
        </p:txBody>
      </p:sp>
      <p:sp>
        <p:nvSpPr>
          <p:cNvPr id="23" name="TextBox 12"/>
          <p:cNvSpPr txBox="1"/>
          <p:nvPr/>
        </p:nvSpPr>
        <p:spPr>
          <a:xfrm>
            <a:off x="5133559" y="9182100"/>
            <a:ext cx="11509678" cy="1308050"/>
          </a:xfrm>
          <a:prstGeom prst="rect">
            <a:avLst/>
          </a:prstGeom>
        </p:spPr>
        <p:txBody>
          <a:bodyPr wrap="square" lIns="0" tIns="0" rIns="0" bIns="0" rtlCol="0" anchor="t">
            <a:spAutoFit/>
          </a:bodyPr>
          <a:lstStyle/>
          <a:p>
            <a:pPr>
              <a:lnSpc>
                <a:spcPts val="3429"/>
              </a:lnSpc>
              <a:spcBef>
                <a:spcPct val="0"/>
              </a:spcBef>
            </a:pPr>
            <a:r>
              <a:rPr lang="en-US" sz="2000">
                <a:solidFill>
                  <a:srgbClr val="00B050"/>
                </a:solidFill>
                <a:latin typeface="Montserrat Classic"/>
                <a:ea typeface="Montserrat Classic"/>
                <a:cs typeface="Montserrat Classic"/>
                <a:sym typeface="Montserrat Classic"/>
              </a:rPr>
              <a:t>Will also perform </a:t>
            </a:r>
            <a:r>
              <a:rPr lang="en-US" sz="2000" b="1">
                <a:solidFill>
                  <a:srgbClr val="C00000"/>
                </a:solidFill>
                <a:latin typeface="Montserrat Classic"/>
                <a:ea typeface="Montserrat Classic"/>
                <a:cs typeface="Montserrat Classic"/>
                <a:sym typeface="Montserrat Classic"/>
              </a:rPr>
              <a:t>Financial Risk Management</a:t>
            </a:r>
            <a:r>
              <a:rPr lang="en-US" sz="2000">
                <a:solidFill>
                  <a:srgbClr val="C00000"/>
                </a:solidFill>
                <a:latin typeface="Montserrat Classic"/>
                <a:ea typeface="Montserrat Classic"/>
                <a:cs typeface="Montserrat Classic"/>
                <a:sym typeface="Montserrat Classic"/>
              </a:rPr>
              <a:t> </a:t>
            </a:r>
            <a:r>
              <a:rPr lang="en-US" sz="2000">
                <a:solidFill>
                  <a:srgbClr val="00B050"/>
                </a:solidFill>
                <a:latin typeface="Montserrat Classic"/>
                <a:ea typeface="Montserrat Classic"/>
                <a:cs typeface="Montserrat Classic"/>
                <a:sym typeface="Montserrat Classic"/>
              </a:rPr>
              <a:t>to protect our company from bankruptcy or legal penalties by investing in robust technical and legal measures</a:t>
            </a:r>
          </a:p>
          <a:p>
            <a:pPr>
              <a:lnSpc>
                <a:spcPts val="3429"/>
              </a:lnSpc>
              <a:spcBef>
                <a:spcPct val="0"/>
              </a:spcBef>
            </a:pPr>
            <a:endParaRPr lang="en-US" sz="2000">
              <a:solidFill>
                <a:srgbClr val="00B050"/>
              </a:solidFill>
              <a:latin typeface="Montserrat Classic"/>
              <a:ea typeface="Montserrat Classic"/>
              <a:cs typeface="Montserrat Classic"/>
              <a:sym typeface="Montserrat Classic"/>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5052282" cy="10287000"/>
            <a:chOff x="0" y="0"/>
            <a:chExt cx="6736375" cy="13716000"/>
          </a:xfrm>
        </p:grpSpPr>
        <p:pic>
          <p:nvPicPr>
            <p:cNvPr id="3" name="Picture 3"/>
            <p:cNvPicPr>
              <a:picLocks noChangeAspect="1"/>
            </p:cNvPicPr>
            <p:nvPr/>
          </p:nvPicPr>
          <p:blipFill>
            <a:blip r:embed="rId2"/>
            <a:srcRect l="25443" r="25443"/>
            <a:stretch>
              <a:fillRect/>
            </a:stretch>
          </p:blipFill>
          <p:spPr>
            <a:xfrm>
              <a:off x="0" y="0"/>
              <a:ext cx="6736375" cy="13716000"/>
            </a:xfrm>
            <a:prstGeom prst="rect">
              <a:avLst/>
            </a:prstGeom>
          </p:spPr>
        </p:pic>
      </p:grpSp>
      <p:grpSp>
        <p:nvGrpSpPr>
          <p:cNvPr id="4" name="Group 4"/>
          <p:cNvGrpSpPr/>
          <p:nvPr/>
        </p:nvGrpSpPr>
        <p:grpSpPr>
          <a:xfrm>
            <a:off x="17624106" y="5531157"/>
            <a:ext cx="1327787" cy="5246370"/>
            <a:chOff x="0" y="0"/>
            <a:chExt cx="484380" cy="1913890"/>
          </a:xfrm>
        </p:grpSpPr>
        <p:sp>
          <p:nvSpPr>
            <p:cNvPr id="5" name="Freeform 5"/>
            <p:cNvSpPr/>
            <p:nvPr/>
          </p:nvSpPr>
          <p:spPr>
            <a:xfrm>
              <a:off x="0" y="0"/>
              <a:ext cx="484380" cy="1913890"/>
            </a:xfrm>
            <a:custGeom>
              <a:avLst/>
              <a:gdLst/>
              <a:ahLst/>
              <a:cxnLst/>
              <a:rect l="l" t="t" r="r" b="b"/>
              <a:pathLst>
                <a:path w="484380" h="1913890">
                  <a:moveTo>
                    <a:pt x="0" y="0"/>
                  </a:moveTo>
                  <a:lnTo>
                    <a:pt x="484380" y="0"/>
                  </a:lnTo>
                  <a:lnTo>
                    <a:pt x="484380" y="1913890"/>
                  </a:lnTo>
                  <a:lnTo>
                    <a:pt x="0" y="1913890"/>
                  </a:lnTo>
                  <a:close/>
                </a:path>
              </a:pathLst>
            </a:custGeom>
            <a:solidFill>
              <a:srgbClr val="004AAD"/>
            </a:solidFill>
          </p:spPr>
          <p:txBody>
            <a:bodyPr/>
            <a:lstStyle/>
            <a:p>
              <a:endParaRPr lang="en-US"/>
            </a:p>
          </p:txBody>
        </p:sp>
      </p:grpSp>
      <p:sp>
        <p:nvSpPr>
          <p:cNvPr id="6" name="TextBox 6"/>
          <p:cNvSpPr txBox="1"/>
          <p:nvPr/>
        </p:nvSpPr>
        <p:spPr>
          <a:xfrm>
            <a:off x="5814282" y="493140"/>
            <a:ext cx="10397259" cy="811716"/>
          </a:xfrm>
          <a:prstGeom prst="rect">
            <a:avLst/>
          </a:prstGeom>
        </p:spPr>
        <p:txBody>
          <a:bodyPr lIns="0" tIns="0" rIns="0" bIns="0" rtlCol="0" anchor="t">
            <a:spAutoFit/>
          </a:bodyPr>
          <a:lstStyle/>
          <a:p>
            <a:pPr algn="l">
              <a:lnSpc>
                <a:spcPts val="6709"/>
              </a:lnSpc>
            </a:pPr>
            <a:r>
              <a:rPr lang="en-US" sz="4792" b="1">
                <a:solidFill>
                  <a:srgbClr val="004AAD"/>
                </a:solidFill>
                <a:latin typeface="Montserrat Ultra-Bold"/>
                <a:ea typeface="Montserrat Ultra-Bold"/>
                <a:cs typeface="Montserrat Ultra-Bold"/>
                <a:sym typeface="Montserrat Ultra-Bold"/>
              </a:rPr>
              <a:t>MARKETING STRATEGY BY CMO</a:t>
            </a:r>
          </a:p>
        </p:txBody>
      </p:sp>
      <p:sp>
        <p:nvSpPr>
          <p:cNvPr id="7" name="TextBox 7"/>
          <p:cNvSpPr txBox="1"/>
          <p:nvPr/>
        </p:nvSpPr>
        <p:spPr>
          <a:xfrm>
            <a:off x="6005870" y="1814088"/>
            <a:ext cx="5628559" cy="439159"/>
          </a:xfrm>
          <a:prstGeom prst="rect">
            <a:avLst/>
          </a:prstGeom>
        </p:spPr>
        <p:txBody>
          <a:bodyPr lIns="0" tIns="0" rIns="0" bIns="0" rtlCol="0" anchor="t">
            <a:spAutoFit/>
          </a:bodyPr>
          <a:lstStyle/>
          <a:p>
            <a:pPr algn="l">
              <a:lnSpc>
                <a:spcPts val="3682"/>
              </a:lnSpc>
            </a:pPr>
            <a:r>
              <a:rPr lang="en-US" sz="2630" b="1">
                <a:solidFill>
                  <a:srgbClr val="C00000"/>
                </a:solidFill>
                <a:latin typeface="Montserrat Ultra-Bold"/>
                <a:ea typeface="Montserrat Ultra-Bold"/>
                <a:cs typeface="Montserrat Ultra-Bold"/>
                <a:sym typeface="Montserrat Ultra-Bold"/>
              </a:rPr>
              <a:t>Define the Target Audience</a:t>
            </a:r>
          </a:p>
        </p:txBody>
      </p:sp>
      <p:sp>
        <p:nvSpPr>
          <p:cNvPr id="8" name="TextBox 8"/>
          <p:cNvSpPr txBox="1"/>
          <p:nvPr/>
        </p:nvSpPr>
        <p:spPr>
          <a:xfrm>
            <a:off x="6005870" y="2414556"/>
            <a:ext cx="9804531" cy="823944"/>
          </a:xfrm>
          <a:prstGeom prst="rect">
            <a:avLst/>
          </a:prstGeom>
        </p:spPr>
        <p:txBody>
          <a:bodyPr lIns="0" tIns="0" rIns="0" bIns="0" rtlCol="0" anchor="t">
            <a:spAutoFit/>
          </a:bodyPr>
          <a:lstStyle/>
          <a:p>
            <a:pPr>
              <a:lnSpc>
                <a:spcPts val="3429"/>
              </a:lnSpc>
              <a:spcBef>
                <a:spcPct val="0"/>
              </a:spcBef>
            </a:pPr>
            <a:r>
              <a:rPr lang="en-US" sz="2449">
                <a:solidFill>
                  <a:srgbClr val="004AAD"/>
                </a:solidFill>
                <a:latin typeface="Montserrat Classic"/>
                <a:ea typeface="Montserrat Classic"/>
                <a:cs typeface="Montserrat Classic"/>
                <a:sym typeface="Montserrat Classic"/>
              </a:rPr>
              <a:t>Like Manufacturing companies in textiles, automotive, and food enterprises, looking for AI-based efficiency solutions.</a:t>
            </a:r>
          </a:p>
        </p:txBody>
      </p:sp>
      <p:sp>
        <p:nvSpPr>
          <p:cNvPr id="9" name="TextBox 9"/>
          <p:cNvSpPr txBox="1"/>
          <p:nvPr/>
        </p:nvSpPr>
        <p:spPr>
          <a:xfrm>
            <a:off x="6005870" y="3649609"/>
            <a:ext cx="5628559" cy="439159"/>
          </a:xfrm>
          <a:prstGeom prst="rect">
            <a:avLst/>
          </a:prstGeom>
        </p:spPr>
        <p:txBody>
          <a:bodyPr lIns="0" tIns="0" rIns="0" bIns="0" rtlCol="0" anchor="t">
            <a:spAutoFit/>
          </a:bodyPr>
          <a:lstStyle/>
          <a:p>
            <a:pPr algn="l">
              <a:lnSpc>
                <a:spcPts val="3682"/>
              </a:lnSpc>
            </a:pPr>
            <a:r>
              <a:rPr lang="en-US" sz="2630" b="1">
                <a:solidFill>
                  <a:srgbClr val="C00000"/>
                </a:solidFill>
                <a:latin typeface="Montserrat Ultra-Bold"/>
                <a:ea typeface="Montserrat Ultra-Bold"/>
                <a:cs typeface="Montserrat Ultra-Bold"/>
                <a:sym typeface="Montserrat Ultra-Bold"/>
              </a:rPr>
              <a:t>Present Key Value Proposition</a:t>
            </a:r>
          </a:p>
        </p:txBody>
      </p:sp>
      <p:sp>
        <p:nvSpPr>
          <p:cNvPr id="10" name="TextBox 10"/>
          <p:cNvSpPr txBox="1"/>
          <p:nvPr/>
        </p:nvSpPr>
        <p:spPr>
          <a:xfrm>
            <a:off x="6005870" y="4216450"/>
            <a:ext cx="11215330" cy="1308050"/>
          </a:xfrm>
          <a:prstGeom prst="rect">
            <a:avLst/>
          </a:prstGeom>
        </p:spPr>
        <p:txBody>
          <a:bodyPr wrap="square" lIns="0" tIns="0" rIns="0" bIns="0" rtlCol="0" anchor="t">
            <a:spAutoFit/>
          </a:bodyPr>
          <a:lstStyle/>
          <a:p>
            <a:pPr>
              <a:lnSpc>
                <a:spcPts val="3429"/>
              </a:lnSpc>
              <a:spcBef>
                <a:spcPct val="0"/>
              </a:spcBef>
            </a:pPr>
            <a:r>
              <a:rPr lang="en-US" sz="2449">
                <a:solidFill>
                  <a:srgbClr val="004AAD"/>
                </a:solidFill>
                <a:latin typeface="Montserrat Classic"/>
                <a:ea typeface="Montserrat Classic"/>
                <a:cs typeface="Montserrat Classic"/>
                <a:sym typeface="Montserrat Classic"/>
              </a:rPr>
              <a:t>The key value proposition outlines the primary benefits your AI automation software offers to potential clients. Like Cost Savings through Automation and Predictive Maintenance.</a:t>
            </a:r>
          </a:p>
        </p:txBody>
      </p:sp>
      <p:sp>
        <p:nvSpPr>
          <p:cNvPr id="11" name="TextBox 11"/>
          <p:cNvSpPr txBox="1"/>
          <p:nvPr/>
        </p:nvSpPr>
        <p:spPr>
          <a:xfrm>
            <a:off x="6005870" y="5871666"/>
            <a:ext cx="5628559" cy="439159"/>
          </a:xfrm>
          <a:prstGeom prst="rect">
            <a:avLst/>
          </a:prstGeom>
        </p:spPr>
        <p:txBody>
          <a:bodyPr lIns="0" tIns="0" rIns="0" bIns="0" rtlCol="0" anchor="t">
            <a:spAutoFit/>
          </a:bodyPr>
          <a:lstStyle/>
          <a:p>
            <a:pPr>
              <a:lnSpc>
                <a:spcPts val="3682"/>
              </a:lnSpc>
            </a:pPr>
            <a:r>
              <a:rPr lang="en-US" sz="2630" b="1">
                <a:solidFill>
                  <a:srgbClr val="C00000"/>
                </a:solidFill>
                <a:latin typeface="Montserrat Ultra-Bold"/>
                <a:ea typeface="Montserrat Ultra-Bold"/>
                <a:cs typeface="Montserrat Ultra-Bold"/>
                <a:sym typeface="Montserrat Ultra-Bold"/>
              </a:rPr>
              <a:t>Referral Marketing Strategy </a:t>
            </a:r>
          </a:p>
        </p:txBody>
      </p:sp>
      <p:sp>
        <p:nvSpPr>
          <p:cNvPr id="12" name="TextBox 12"/>
          <p:cNvSpPr txBox="1"/>
          <p:nvPr/>
        </p:nvSpPr>
        <p:spPr>
          <a:xfrm>
            <a:off x="6005870" y="6405066"/>
            <a:ext cx="10681930" cy="872034"/>
          </a:xfrm>
          <a:prstGeom prst="rect">
            <a:avLst/>
          </a:prstGeom>
        </p:spPr>
        <p:txBody>
          <a:bodyPr wrap="square" lIns="0" tIns="0" rIns="0" bIns="0" rtlCol="0" anchor="t">
            <a:spAutoFit/>
          </a:bodyPr>
          <a:lstStyle/>
          <a:p>
            <a:pPr>
              <a:lnSpc>
                <a:spcPts val="3429"/>
              </a:lnSpc>
              <a:spcBef>
                <a:spcPct val="0"/>
              </a:spcBef>
            </a:pPr>
            <a:r>
              <a:rPr lang="en-US" sz="2449">
                <a:solidFill>
                  <a:srgbClr val="004AAD"/>
                </a:solidFill>
                <a:latin typeface="Montserrat Classic"/>
                <a:ea typeface="Montserrat Classic"/>
                <a:cs typeface="Montserrat Classic"/>
                <a:sym typeface="Montserrat Classic"/>
              </a:rPr>
              <a:t>Profit sharing for leads converted to customers to the individuals, distributors/vendors, and train referrers also through referral portal.</a:t>
            </a:r>
          </a:p>
        </p:txBody>
      </p:sp>
      <p:sp>
        <p:nvSpPr>
          <p:cNvPr id="13" name="TextBox 13"/>
          <p:cNvSpPr txBox="1"/>
          <p:nvPr/>
        </p:nvSpPr>
        <p:spPr>
          <a:xfrm>
            <a:off x="6005870" y="7658100"/>
            <a:ext cx="5628559" cy="474489"/>
          </a:xfrm>
          <a:prstGeom prst="rect">
            <a:avLst/>
          </a:prstGeom>
        </p:spPr>
        <p:txBody>
          <a:bodyPr lIns="0" tIns="0" rIns="0" bIns="0" rtlCol="0" anchor="t">
            <a:spAutoFit/>
          </a:bodyPr>
          <a:lstStyle/>
          <a:p>
            <a:pPr algn="l">
              <a:lnSpc>
                <a:spcPts val="3682"/>
              </a:lnSpc>
            </a:pPr>
            <a:r>
              <a:rPr lang="en-US" sz="2630" b="1">
                <a:solidFill>
                  <a:srgbClr val="C00000"/>
                </a:solidFill>
                <a:latin typeface="Montserrat Ultra-Bold"/>
                <a:ea typeface="Montserrat Ultra-Bold"/>
                <a:cs typeface="Montserrat Ultra-Bold"/>
                <a:sym typeface="Montserrat Ultra-Bold"/>
              </a:rPr>
              <a:t>Digital Marketing</a:t>
            </a:r>
          </a:p>
        </p:txBody>
      </p:sp>
      <p:sp>
        <p:nvSpPr>
          <p:cNvPr id="14" name="TextBox 14"/>
          <p:cNvSpPr txBox="1"/>
          <p:nvPr/>
        </p:nvSpPr>
        <p:spPr>
          <a:xfrm>
            <a:off x="6005870" y="8153772"/>
            <a:ext cx="10087386" cy="436017"/>
          </a:xfrm>
          <a:prstGeom prst="rect">
            <a:avLst/>
          </a:prstGeom>
        </p:spPr>
        <p:txBody>
          <a:bodyPr lIns="0" tIns="0" rIns="0" bIns="0" rtlCol="0" anchor="t">
            <a:spAutoFit/>
          </a:bodyPr>
          <a:lstStyle/>
          <a:p>
            <a:pPr algn="l">
              <a:lnSpc>
                <a:spcPts val="3429"/>
              </a:lnSpc>
              <a:spcBef>
                <a:spcPct val="0"/>
              </a:spcBef>
            </a:pPr>
            <a:r>
              <a:rPr lang="en-US" sz="2449">
                <a:solidFill>
                  <a:srgbClr val="004AAD"/>
                </a:solidFill>
                <a:latin typeface="Montserrat Classic"/>
                <a:ea typeface="Montserrat Classic"/>
                <a:cs typeface="Montserrat Classic"/>
                <a:sym typeface="Montserrat Classic"/>
              </a:rPr>
              <a:t>SEO, SMM, and Email Marketing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5052282" cy="10287000"/>
            <a:chOff x="0" y="0"/>
            <a:chExt cx="6736375" cy="13716000"/>
          </a:xfrm>
        </p:grpSpPr>
        <p:pic>
          <p:nvPicPr>
            <p:cNvPr id="3" name="Picture 3"/>
            <p:cNvPicPr>
              <a:picLocks noChangeAspect="1"/>
            </p:cNvPicPr>
            <p:nvPr/>
          </p:nvPicPr>
          <p:blipFill>
            <a:blip r:embed="rId2"/>
            <a:srcRect l="25443" r="25443"/>
            <a:stretch>
              <a:fillRect/>
            </a:stretch>
          </p:blipFill>
          <p:spPr>
            <a:xfrm>
              <a:off x="0" y="0"/>
              <a:ext cx="6736375" cy="13716000"/>
            </a:xfrm>
            <a:prstGeom prst="rect">
              <a:avLst/>
            </a:prstGeom>
          </p:spPr>
        </p:pic>
      </p:grpSp>
      <p:grpSp>
        <p:nvGrpSpPr>
          <p:cNvPr id="4" name="Group 4"/>
          <p:cNvGrpSpPr/>
          <p:nvPr/>
        </p:nvGrpSpPr>
        <p:grpSpPr>
          <a:xfrm>
            <a:off x="17624106" y="5531157"/>
            <a:ext cx="1327787" cy="5246370"/>
            <a:chOff x="0" y="0"/>
            <a:chExt cx="484380" cy="1913890"/>
          </a:xfrm>
        </p:grpSpPr>
        <p:sp>
          <p:nvSpPr>
            <p:cNvPr id="5" name="Freeform 5"/>
            <p:cNvSpPr/>
            <p:nvPr/>
          </p:nvSpPr>
          <p:spPr>
            <a:xfrm>
              <a:off x="0" y="0"/>
              <a:ext cx="484380" cy="1913890"/>
            </a:xfrm>
            <a:custGeom>
              <a:avLst/>
              <a:gdLst/>
              <a:ahLst/>
              <a:cxnLst/>
              <a:rect l="l" t="t" r="r" b="b"/>
              <a:pathLst>
                <a:path w="484380" h="1913890">
                  <a:moveTo>
                    <a:pt x="0" y="0"/>
                  </a:moveTo>
                  <a:lnTo>
                    <a:pt x="484380" y="0"/>
                  </a:lnTo>
                  <a:lnTo>
                    <a:pt x="484380" y="1913890"/>
                  </a:lnTo>
                  <a:lnTo>
                    <a:pt x="0" y="1913890"/>
                  </a:lnTo>
                  <a:close/>
                </a:path>
              </a:pathLst>
            </a:custGeom>
            <a:solidFill>
              <a:srgbClr val="004AAD"/>
            </a:solidFill>
          </p:spPr>
          <p:txBody>
            <a:bodyPr/>
            <a:lstStyle/>
            <a:p>
              <a:endParaRPr lang="en-US"/>
            </a:p>
          </p:txBody>
        </p:sp>
      </p:grpSp>
      <p:sp>
        <p:nvSpPr>
          <p:cNvPr id="6" name="TextBox 6"/>
          <p:cNvSpPr txBox="1"/>
          <p:nvPr/>
        </p:nvSpPr>
        <p:spPr>
          <a:xfrm>
            <a:off x="5814282" y="493140"/>
            <a:ext cx="10397259" cy="859210"/>
          </a:xfrm>
          <a:prstGeom prst="rect">
            <a:avLst/>
          </a:prstGeom>
        </p:spPr>
        <p:txBody>
          <a:bodyPr lIns="0" tIns="0" rIns="0" bIns="0" rtlCol="0" anchor="t">
            <a:spAutoFit/>
          </a:bodyPr>
          <a:lstStyle/>
          <a:p>
            <a:pPr algn="l">
              <a:lnSpc>
                <a:spcPts val="6709"/>
              </a:lnSpc>
            </a:pPr>
            <a:r>
              <a:rPr lang="en-US" sz="4792" b="1">
                <a:solidFill>
                  <a:srgbClr val="004AAD"/>
                </a:solidFill>
                <a:latin typeface="Montserrat Ultra-Bold"/>
                <a:ea typeface="Montserrat Ultra-Bold"/>
                <a:cs typeface="Montserrat Ultra-Bold"/>
                <a:sym typeface="Montserrat Ultra-Bold"/>
              </a:rPr>
              <a:t>MARKETING STRATEGY (Cont)</a:t>
            </a:r>
          </a:p>
        </p:txBody>
      </p:sp>
      <p:sp>
        <p:nvSpPr>
          <p:cNvPr id="7" name="TextBox 7"/>
          <p:cNvSpPr txBox="1"/>
          <p:nvPr/>
        </p:nvSpPr>
        <p:spPr>
          <a:xfrm>
            <a:off x="6005870" y="1814088"/>
            <a:ext cx="10453330" cy="474489"/>
          </a:xfrm>
          <a:prstGeom prst="rect">
            <a:avLst/>
          </a:prstGeom>
        </p:spPr>
        <p:txBody>
          <a:bodyPr wrap="square" lIns="0" tIns="0" rIns="0" bIns="0" rtlCol="0" anchor="t">
            <a:spAutoFit/>
          </a:bodyPr>
          <a:lstStyle/>
          <a:p>
            <a:pPr>
              <a:lnSpc>
                <a:spcPts val="3682"/>
              </a:lnSpc>
            </a:pPr>
            <a:r>
              <a:rPr lang="en-US" sz="2630" b="1">
                <a:solidFill>
                  <a:srgbClr val="C00000"/>
                </a:solidFill>
                <a:latin typeface="Montserrat Ultra-Bold"/>
                <a:ea typeface="Montserrat Ultra-Bold"/>
                <a:cs typeface="Montserrat Ultra-Bold"/>
                <a:sym typeface="Montserrat Ultra-Bold"/>
              </a:rPr>
              <a:t>Traditional Marketing Methods for Developing Markets</a:t>
            </a:r>
          </a:p>
        </p:txBody>
      </p:sp>
      <p:sp>
        <p:nvSpPr>
          <p:cNvPr id="8" name="TextBox 8"/>
          <p:cNvSpPr txBox="1"/>
          <p:nvPr/>
        </p:nvSpPr>
        <p:spPr>
          <a:xfrm>
            <a:off x="6005870" y="2414556"/>
            <a:ext cx="9804531" cy="872034"/>
          </a:xfrm>
          <a:prstGeom prst="rect">
            <a:avLst/>
          </a:prstGeom>
        </p:spPr>
        <p:txBody>
          <a:bodyPr lIns="0" tIns="0" rIns="0" bIns="0" rtlCol="0" anchor="t">
            <a:spAutoFit/>
          </a:bodyPr>
          <a:lstStyle/>
          <a:p>
            <a:pPr>
              <a:lnSpc>
                <a:spcPts val="3429"/>
              </a:lnSpc>
              <a:spcBef>
                <a:spcPct val="0"/>
              </a:spcBef>
            </a:pPr>
            <a:r>
              <a:rPr lang="en-US" sz="2449">
                <a:solidFill>
                  <a:srgbClr val="004AAD"/>
                </a:solidFill>
                <a:latin typeface="Montserrat Classic"/>
                <a:ea typeface="Montserrat Classic"/>
                <a:cs typeface="Montserrat Classic"/>
                <a:sym typeface="Montserrat Classic"/>
              </a:rPr>
              <a:t>Like Direct Sales via Industrial Events(face-to-face interaction), Local Advertising and Cold Outreach </a:t>
            </a:r>
          </a:p>
        </p:txBody>
      </p:sp>
      <p:sp>
        <p:nvSpPr>
          <p:cNvPr id="9" name="TextBox 9"/>
          <p:cNvSpPr txBox="1"/>
          <p:nvPr/>
        </p:nvSpPr>
        <p:spPr>
          <a:xfrm>
            <a:off x="6005870" y="3649609"/>
            <a:ext cx="5628559" cy="474489"/>
          </a:xfrm>
          <a:prstGeom prst="rect">
            <a:avLst/>
          </a:prstGeom>
        </p:spPr>
        <p:txBody>
          <a:bodyPr lIns="0" tIns="0" rIns="0" bIns="0" rtlCol="0" anchor="t">
            <a:spAutoFit/>
          </a:bodyPr>
          <a:lstStyle/>
          <a:p>
            <a:pPr algn="l">
              <a:lnSpc>
                <a:spcPts val="3682"/>
              </a:lnSpc>
            </a:pPr>
            <a:r>
              <a:rPr lang="en-US" sz="2630" b="1">
                <a:solidFill>
                  <a:srgbClr val="C00000"/>
                </a:solidFill>
                <a:latin typeface="Montserrat Ultra-Bold"/>
                <a:ea typeface="Montserrat Ultra-Bold"/>
                <a:cs typeface="Montserrat Ultra-Bold"/>
                <a:sym typeface="Montserrat Ultra-Bold"/>
              </a:rPr>
              <a:t>Establishing Local Presence</a:t>
            </a:r>
          </a:p>
        </p:txBody>
      </p:sp>
      <p:sp>
        <p:nvSpPr>
          <p:cNvPr id="10" name="TextBox 10"/>
          <p:cNvSpPr txBox="1"/>
          <p:nvPr/>
        </p:nvSpPr>
        <p:spPr>
          <a:xfrm>
            <a:off x="6005870" y="4216450"/>
            <a:ext cx="10681930" cy="872034"/>
          </a:xfrm>
          <a:prstGeom prst="rect">
            <a:avLst/>
          </a:prstGeom>
        </p:spPr>
        <p:txBody>
          <a:bodyPr wrap="square" lIns="0" tIns="0" rIns="0" bIns="0" rtlCol="0" anchor="t">
            <a:spAutoFit/>
          </a:bodyPr>
          <a:lstStyle/>
          <a:p>
            <a:pPr>
              <a:lnSpc>
                <a:spcPts val="3429"/>
              </a:lnSpc>
              <a:spcBef>
                <a:spcPct val="0"/>
              </a:spcBef>
            </a:pPr>
            <a:r>
              <a:rPr lang="en-US" sz="2449">
                <a:solidFill>
                  <a:srgbClr val="004AAD"/>
                </a:solidFill>
                <a:latin typeface="Montserrat Classic"/>
                <a:ea typeface="Montserrat Classic"/>
                <a:cs typeface="Montserrat Classic"/>
                <a:sym typeface="Montserrat Classic"/>
              </a:rPr>
              <a:t>Make regional sales representative by partnering with local sales agents familiar with industrial networks.</a:t>
            </a:r>
          </a:p>
        </p:txBody>
      </p:sp>
      <p:sp>
        <p:nvSpPr>
          <p:cNvPr id="12" name="TextBox 12"/>
          <p:cNvSpPr txBox="1"/>
          <p:nvPr/>
        </p:nvSpPr>
        <p:spPr>
          <a:xfrm>
            <a:off x="5977139" y="6819900"/>
            <a:ext cx="9691330" cy="1744067"/>
          </a:xfrm>
          <a:prstGeom prst="rect">
            <a:avLst/>
          </a:prstGeom>
        </p:spPr>
        <p:txBody>
          <a:bodyPr wrap="square" lIns="0" tIns="0" rIns="0" bIns="0" rtlCol="0" anchor="t">
            <a:spAutoFit/>
          </a:bodyPr>
          <a:lstStyle/>
          <a:p>
            <a:pPr algn="just">
              <a:lnSpc>
                <a:spcPts val="3429"/>
              </a:lnSpc>
              <a:spcBef>
                <a:spcPct val="0"/>
              </a:spcBef>
            </a:pPr>
            <a:r>
              <a:rPr lang="en-US" sz="2449">
                <a:solidFill>
                  <a:srgbClr val="00B050"/>
                </a:solidFill>
                <a:latin typeface="Montserrat Classic"/>
                <a:ea typeface="Montserrat Classic"/>
                <a:cs typeface="Montserrat Classic"/>
                <a:sym typeface="Montserrat Classic"/>
              </a:rPr>
              <a:t>By integrating referral marketing with digital and traditional approaches, this plan ensures high lead generation while building trust and awareness in the local industrial market and get competitive advantage.</a:t>
            </a:r>
          </a:p>
        </p:txBody>
      </p:sp>
    </p:spTree>
    <p:extLst>
      <p:ext uri="{BB962C8B-B14F-4D97-AF65-F5344CB8AC3E}">
        <p14:creationId xmlns:p14="http://schemas.microsoft.com/office/powerpoint/2010/main" val="38866703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3894" y="5040630"/>
            <a:ext cx="1327787" cy="5246370"/>
            <a:chOff x="0" y="0"/>
            <a:chExt cx="484380" cy="1913890"/>
          </a:xfrm>
        </p:grpSpPr>
        <p:sp>
          <p:nvSpPr>
            <p:cNvPr id="3" name="Freeform 3"/>
            <p:cNvSpPr/>
            <p:nvPr/>
          </p:nvSpPr>
          <p:spPr>
            <a:xfrm>
              <a:off x="0" y="0"/>
              <a:ext cx="484380" cy="1913890"/>
            </a:xfrm>
            <a:custGeom>
              <a:avLst/>
              <a:gdLst/>
              <a:ahLst/>
              <a:cxnLst/>
              <a:rect l="l" t="t" r="r" b="b"/>
              <a:pathLst>
                <a:path w="484380" h="1913890">
                  <a:moveTo>
                    <a:pt x="0" y="0"/>
                  </a:moveTo>
                  <a:lnTo>
                    <a:pt x="484380" y="0"/>
                  </a:lnTo>
                  <a:lnTo>
                    <a:pt x="484380" y="1913890"/>
                  </a:lnTo>
                  <a:lnTo>
                    <a:pt x="0" y="1913890"/>
                  </a:lnTo>
                  <a:close/>
                </a:path>
              </a:pathLst>
            </a:custGeom>
            <a:solidFill>
              <a:srgbClr val="004AAD"/>
            </a:solidFill>
          </p:spPr>
          <p:txBody>
            <a:bodyPr/>
            <a:lstStyle/>
            <a:p>
              <a:endParaRPr lang="en-US"/>
            </a:p>
          </p:txBody>
        </p:sp>
      </p:grpSp>
      <p:sp>
        <p:nvSpPr>
          <p:cNvPr id="4" name="TextBox 4"/>
          <p:cNvSpPr txBox="1"/>
          <p:nvPr/>
        </p:nvSpPr>
        <p:spPr>
          <a:xfrm>
            <a:off x="1133475" y="508000"/>
            <a:ext cx="8999723" cy="936625"/>
          </a:xfrm>
          <a:prstGeom prst="rect">
            <a:avLst/>
          </a:prstGeom>
        </p:spPr>
        <p:txBody>
          <a:bodyPr lIns="0" tIns="0" rIns="0" bIns="0" rtlCol="0" anchor="t">
            <a:spAutoFit/>
          </a:bodyPr>
          <a:lstStyle/>
          <a:p>
            <a:pPr algn="l">
              <a:lnSpc>
                <a:spcPts val="7699"/>
              </a:lnSpc>
            </a:pPr>
            <a:r>
              <a:rPr lang="en-US" sz="5499" b="1">
                <a:solidFill>
                  <a:srgbClr val="004AAD"/>
                </a:solidFill>
                <a:latin typeface="Montserrat Ultra-Bold"/>
                <a:ea typeface="Montserrat Ultra-Bold"/>
                <a:cs typeface="Montserrat Ultra-Bold"/>
                <a:sym typeface="Montserrat Ultra-Bold"/>
              </a:rPr>
              <a:t>CONCLUSION</a:t>
            </a:r>
          </a:p>
        </p:txBody>
      </p:sp>
      <p:sp>
        <p:nvSpPr>
          <p:cNvPr id="5" name="TextBox 5"/>
          <p:cNvSpPr txBox="1"/>
          <p:nvPr/>
        </p:nvSpPr>
        <p:spPr>
          <a:xfrm>
            <a:off x="1697964" y="1912950"/>
            <a:ext cx="5628559" cy="445477"/>
          </a:xfrm>
          <a:prstGeom prst="rect">
            <a:avLst/>
          </a:prstGeom>
        </p:spPr>
        <p:txBody>
          <a:bodyPr lIns="0" tIns="0" rIns="0" bIns="0" rtlCol="0" anchor="t">
            <a:spAutoFit/>
          </a:bodyPr>
          <a:lstStyle/>
          <a:p>
            <a:pPr algn="l">
              <a:lnSpc>
                <a:spcPts val="3682"/>
              </a:lnSpc>
            </a:pPr>
            <a:r>
              <a:rPr lang="en-US" sz="2630" b="1">
                <a:solidFill>
                  <a:srgbClr val="004AAD"/>
                </a:solidFill>
                <a:latin typeface="Montserrat Ultra-Bold"/>
                <a:ea typeface="Montserrat Ultra-Bold"/>
                <a:cs typeface="Montserrat Ultra-Bold"/>
                <a:sym typeface="Montserrat Ultra-Bold"/>
              </a:rPr>
              <a:t>POINT 1</a:t>
            </a:r>
          </a:p>
        </p:txBody>
      </p:sp>
      <p:sp>
        <p:nvSpPr>
          <p:cNvPr id="6" name="TextBox 6"/>
          <p:cNvSpPr txBox="1"/>
          <p:nvPr/>
        </p:nvSpPr>
        <p:spPr>
          <a:xfrm>
            <a:off x="1697964" y="2513419"/>
            <a:ext cx="9804531" cy="852184"/>
          </a:xfrm>
          <a:prstGeom prst="rect">
            <a:avLst/>
          </a:prstGeom>
        </p:spPr>
        <p:txBody>
          <a:bodyPr lIns="0" tIns="0" rIns="0" bIns="0" rtlCol="0" anchor="t">
            <a:spAutoFit/>
          </a:bodyPr>
          <a:lstStyle/>
          <a:p>
            <a:pPr algn="l">
              <a:lnSpc>
                <a:spcPts val="3429"/>
              </a:lnSpc>
              <a:spcBef>
                <a:spcPct val="0"/>
              </a:spcBef>
            </a:pPr>
            <a:r>
              <a:rPr lang="en-US" sz="2449">
                <a:solidFill>
                  <a:srgbClr val="004AAD"/>
                </a:solidFill>
                <a:latin typeface="Montserrat Classic"/>
                <a:ea typeface="Montserrat Classic"/>
                <a:cs typeface="Montserrat Classic"/>
                <a:sym typeface="Montserrat Classic"/>
              </a:rPr>
              <a:t>Description, takes more time to write, and is comprehensive. Lenders and investors commonly request this plan.</a:t>
            </a:r>
          </a:p>
        </p:txBody>
      </p:sp>
      <p:sp>
        <p:nvSpPr>
          <p:cNvPr id="7" name="TextBox 7"/>
          <p:cNvSpPr txBox="1"/>
          <p:nvPr/>
        </p:nvSpPr>
        <p:spPr>
          <a:xfrm>
            <a:off x="1697964" y="3996645"/>
            <a:ext cx="5628559" cy="445477"/>
          </a:xfrm>
          <a:prstGeom prst="rect">
            <a:avLst/>
          </a:prstGeom>
        </p:spPr>
        <p:txBody>
          <a:bodyPr lIns="0" tIns="0" rIns="0" bIns="0" rtlCol="0" anchor="t">
            <a:spAutoFit/>
          </a:bodyPr>
          <a:lstStyle/>
          <a:p>
            <a:pPr algn="l">
              <a:lnSpc>
                <a:spcPts val="3682"/>
              </a:lnSpc>
            </a:pPr>
            <a:r>
              <a:rPr lang="en-US" sz="2630" b="1">
                <a:solidFill>
                  <a:srgbClr val="004AAD"/>
                </a:solidFill>
                <a:latin typeface="Montserrat Ultra-Bold"/>
                <a:ea typeface="Montserrat Ultra-Bold"/>
                <a:cs typeface="Montserrat Ultra-Bold"/>
                <a:sym typeface="Montserrat Ultra-Bold"/>
              </a:rPr>
              <a:t>POINT 2</a:t>
            </a:r>
          </a:p>
        </p:txBody>
      </p:sp>
      <p:sp>
        <p:nvSpPr>
          <p:cNvPr id="8" name="TextBox 8"/>
          <p:cNvSpPr txBox="1"/>
          <p:nvPr/>
        </p:nvSpPr>
        <p:spPr>
          <a:xfrm>
            <a:off x="1697964" y="4597114"/>
            <a:ext cx="9804531" cy="852184"/>
          </a:xfrm>
          <a:prstGeom prst="rect">
            <a:avLst/>
          </a:prstGeom>
        </p:spPr>
        <p:txBody>
          <a:bodyPr lIns="0" tIns="0" rIns="0" bIns="0" rtlCol="0" anchor="t">
            <a:spAutoFit/>
          </a:bodyPr>
          <a:lstStyle/>
          <a:p>
            <a:pPr algn="l">
              <a:lnSpc>
                <a:spcPts val="3429"/>
              </a:lnSpc>
              <a:spcBef>
                <a:spcPct val="0"/>
              </a:spcBef>
            </a:pPr>
            <a:r>
              <a:rPr lang="en-US" sz="2449">
                <a:solidFill>
                  <a:srgbClr val="004AAD"/>
                </a:solidFill>
                <a:latin typeface="Montserrat Classic"/>
                <a:ea typeface="Montserrat Classic"/>
                <a:cs typeface="Montserrat Classic"/>
                <a:sym typeface="Montserrat Classic"/>
              </a:rPr>
              <a:t>Description, takes more time to write, and is comprehensive. Lenders and investors commonly request this plan.</a:t>
            </a:r>
          </a:p>
        </p:txBody>
      </p:sp>
      <p:sp>
        <p:nvSpPr>
          <p:cNvPr id="9" name="TextBox 9"/>
          <p:cNvSpPr txBox="1"/>
          <p:nvPr/>
        </p:nvSpPr>
        <p:spPr>
          <a:xfrm>
            <a:off x="1697964" y="6058898"/>
            <a:ext cx="5628559" cy="445477"/>
          </a:xfrm>
          <a:prstGeom prst="rect">
            <a:avLst/>
          </a:prstGeom>
        </p:spPr>
        <p:txBody>
          <a:bodyPr lIns="0" tIns="0" rIns="0" bIns="0" rtlCol="0" anchor="t">
            <a:spAutoFit/>
          </a:bodyPr>
          <a:lstStyle/>
          <a:p>
            <a:pPr algn="l">
              <a:lnSpc>
                <a:spcPts val="3682"/>
              </a:lnSpc>
            </a:pPr>
            <a:r>
              <a:rPr lang="en-US" sz="2630" b="1">
                <a:solidFill>
                  <a:srgbClr val="004AAD"/>
                </a:solidFill>
                <a:latin typeface="Montserrat Ultra-Bold"/>
                <a:ea typeface="Montserrat Ultra-Bold"/>
                <a:cs typeface="Montserrat Ultra-Bold"/>
                <a:sym typeface="Montserrat Ultra-Bold"/>
              </a:rPr>
              <a:t>POINT 3</a:t>
            </a:r>
          </a:p>
        </p:txBody>
      </p:sp>
      <p:sp>
        <p:nvSpPr>
          <p:cNvPr id="10" name="TextBox 10"/>
          <p:cNvSpPr txBox="1"/>
          <p:nvPr/>
        </p:nvSpPr>
        <p:spPr>
          <a:xfrm>
            <a:off x="1697964" y="6659367"/>
            <a:ext cx="9804531" cy="852184"/>
          </a:xfrm>
          <a:prstGeom prst="rect">
            <a:avLst/>
          </a:prstGeom>
        </p:spPr>
        <p:txBody>
          <a:bodyPr lIns="0" tIns="0" rIns="0" bIns="0" rtlCol="0" anchor="t">
            <a:spAutoFit/>
          </a:bodyPr>
          <a:lstStyle/>
          <a:p>
            <a:pPr algn="l">
              <a:lnSpc>
                <a:spcPts val="3429"/>
              </a:lnSpc>
              <a:spcBef>
                <a:spcPct val="0"/>
              </a:spcBef>
            </a:pPr>
            <a:r>
              <a:rPr lang="en-US" sz="2449">
                <a:solidFill>
                  <a:srgbClr val="004AAD"/>
                </a:solidFill>
                <a:latin typeface="Montserrat Classic"/>
                <a:ea typeface="Montserrat Classic"/>
                <a:cs typeface="Montserrat Classic"/>
                <a:sym typeface="Montserrat Classic"/>
              </a:rPr>
              <a:t>Description, takes more time to write, and is comprehensive. Lenders and investors commonly request this plan.</a:t>
            </a:r>
          </a:p>
        </p:txBody>
      </p:sp>
      <p:sp>
        <p:nvSpPr>
          <p:cNvPr id="11" name="TextBox 11"/>
          <p:cNvSpPr txBox="1"/>
          <p:nvPr/>
        </p:nvSpPr>
        <p:spPr>
          <a:xfrm>
            <a:off x="1697964" y="8130676"/>
            <a:ext cx="5628559" cy="445477"/>
          </a:xfrm>
          <a:prstGeom prst="rect">
            <a:avLst/>
          </a:prstGeom>
        </p:spPr>
        <p:txBody>
          <a:bodyPr lIns="0" tIns="0" rIns="0" bIns="0" rtlCol="0" anchor="t">
            <a:spAutoFit/>
          </a:bodyPr>
          <a:lstStyle/>
          <a:p>
            <a:pPr algn="l">
              <a:lnSpc>
                <a:spcPts val="3682"/>
              </a:lnSpc>
            </a:pPr>
            <a:r>
              <a:rPr lang="en-US" sz="2630" b="1">
                <a:solidFill>
                  <a:srgbClr val="004AAD"/>
                </a:solidFill>
                <a:latin typeface="Montserrat Ultra-Bold"/>
                <a:ea typeface="Montserrat Ultra-Bold"/>
                <a:cs typeface="Montserrat Ultra-Bold"/>
                <a:sym typeface="Montserrat Ultra-Bold"/>
              </a:rPr>
              <a:t>POINT 4</a:t>
            </a:r>
          </a:p>
        </p:txBody>
      </p:sp>
      <p:sp>
        <p:nvSpPr>
          <p:cNvPr id="12" name="TextBox 12"/>
          <p:cNvSpPr txBox="1"/>
          <p:nvPr/>
        </p:nvSpPr>
        <p:spPr>
          <a:xfrm>
            <a:off x="1697964" y="8731145"/>
            <a:ext cx="10087386" cy="852184"/>
          </a:xfrm>
          <a:prstGeom prst="rect">
            <a:avLst/>
          </a:prstGeom>
        </p:spPr>
        <p:txBody>
          <a:bodyPr lIns="0" tIns="0" rIns="0" bIns="0" rtlCol="0" anchor="t">
            <a:spAutoFit/>
          </a:bodyPr>
          <a:lstStyle/>
          <a:p>
            <a:pPr algn="l">
              <a:lnSpc>
                <a:spcPts val="3429"/>
              </a:lnSpc>
              <a:spcBef>
                <a:spcPct val="0"/>
              </a:spcBef>
            </a:pPr>
            <a:r>
              <a:rPr lang="en-US" sz="2449">
                <a:solidFill>
                  <a:srgbClr val="004AAD"/>
                </a:solidFill>
                <a:latin typeface="Montserrat Classic"/>
                <a:ea typeface="Montserrat Classic"/>
                <a:cs typeface="Montserrat Classic"/>
                <a:sym typeface="Montserrat Classic"/>
              </a:rPr>
              <a:t>Description, takes more time to write, and is comprehensive. Lenders and investors commonly request this plan.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7"/>
          <p:cNvGrpSpPr/>
          <p:nvPr/>
        </p:nvGrpSpPr>
        <p:grpSpPr>
          <a:xfrm>
            <a:off x="1230265" y="6286500"/>
            <a:ext cx="7283876" cy="1272091"/>
            <a:chOff x="0" y="0"/>
            <a:chExt cx="2104838" cy="452596"/>
          </a:xfrm>
        </p:grpSpPr>
        <p:sp>
          <p:nvSpPr>
            <p:cNvPr id="8" name="Freeform 8"/>
            <p:cNvSpPr/>
            <p:nvPr/>
          </p:nvSpPr>
          <p:spPr>
            <a:xfrm>
              <a:off x="0" y="0"/>
              <a:ext cx="2104838" cy="452596"/>
            </a:xfrm>
            <a:custGeom>
              <a:avLst/>
              <a:gdLst/>
              <a:ahLst/>
              <a:cxnLst/>
              <a:rect l="l" t="t" r="r" b="b"/>
              <a:pathLst>
                <a:path w="2104838" h="452596">
                  <a:moveTo>
                    <a:pt x="49405" y="0"/>
                  </a:moveTo>
                  <a:lnTo>
                    <a:pt x="2055432" y="0"/>
                  </a:lnTo>
                  <a:cubicBezTo>
                    <a:pt x="2082718" y="0"/>
                    <a:pt x="2104838" y="22120"/>
                    <a:pt x="2104838" y="49405"/>
                  </a:cubicBezTo>
                  <a:lnTo>
                    <a:pt x="2104838" y="403190"/>
                  </a:lnTo>
                  <a:cubicBezTo>
                    <a:pt x="2104838" y="416293"/>
                    <a:pt x="2099632" y="428860"/>
                    <a:pt x="2090367" y="438125"/>
                  </a:cubicBezTo>
                  <a:cubicBezTo>
                    <a:pt x="2081102" y="447390"/>
                    <a:pt x="2068535" y="452596"/>
                    <a:pt x="2055432" y="452596"/>
                  </a:cubicBezTo>
                  <a:lnTo>
                    <a:pt x="49405" y="452596"/>
                  </a:lnTo>
                  <a:cubicBezTo>
                    <a:pt x="22120" y="452596"/>
                    <a:pt x="0" y="430476"/>
                    <a:pt x="0" y="403190"/>
                  </a:cubicBezTo>
                  <a:lnTo>
                    <a:pt x="0" y="49405"/>
                  </a:lnTo>
                  <a:cubicBezTo>
                    <a:pt x="0" y="22120"/>
                    <a:pt x="22120" y="0"/>
                    <a:pt x="49405" y="0"/>
                  </a:cubicBezTo>
                  <a:close/>
                </a:path>
              </a:pathLst>
            </a:custGeom>
            <a:solidFill>
              <a:srgbClr val="000000"/>
            </a:solidFill>
          </p:spPr>
          <p:txBody>
            <a:bodyPr/>
            <a:lstStyle/>
            <a:p>
              <a:endParaRPr lang="en-US"/>
            </a:p>
          </p:txBody>
        </p:sp>
        <p:sp>
          <p:nvSpPr>
            <p:cNvPr id="9" name="TextBox 9"/>
            <p:cNvSpPr txBox="1"/>
            <p:nvPr/>
          </p:nvSpPr>
          <p:spPr>
            <a:xfrm>
              <a:off x="0" y="-38100"/>
              <a:ext cx="2104838" cy="490696"/>
            </a:xfrm>
            <a:prstGeom prst="rect">
              <a:avLst/>
            </a:prstGeom>
          </p:spPr>
          <p:txBody>
            <a:bodyPr lIns="50800" tIns="50800" rIns="50800" bIns="50800" rtlCol="0" anchor="ctr"/>
            <a:lstStyle/>
            <a:p>
              <a:pPr algn="ctr">
                <a:lnSpc>
                  <a:spcPts val="2873"/>
                </a:lnSpc>
              </a:pPr>
              <a:endParaRPr/>
            </a:p>
          </p:txBody>
        </p:sp>
      </p:grpSp>
      <p:sp>
        <p:nvSpPr>
          <p:cNvPr id="10" name="TextBox 10"/>
          <p:cNvSpPr txBox="1"/>
          <p:nvPr/>
        </p:nvSpPr>
        <p:spPr>
          <a:xfrm>
            <a:off x="1721798" y="6286500"/>
            <a:ext cx="6934200" cy="970394"/>
          </a:xfrm>
          <a:prstGeom prst="rect">
            <a:avLst/>
          </a:prstGeom>
        </p:spPr>
        <p:txBody>
          <a:bodyPr wrap="square" lIns="0" tIns="0" rIns="0" bIns="0" rtlCol="0" anchor="t">
            <a:spAutoFit/>
          </a:bodyPr>
          <a:lstStyle/>
          <a:p>
            <a:pPr algn="ctr">
              <a:lnSpc>
                <a:spcPts val="8399"/>
              </a:lnSpc>
            </a:pPr>
            <a:r>
              <a:rPr lang="en-US" sz="4000" b="1" spc="323">
                <a:solidFill>
                  <a:srgbClr val="FFFFFF"/>
                </a:solidFill>
                <a:latin typeface="Telegraf Bold"/>
                <a:ea typeface="Telegraf Bold"/>
                <a:cs typeface="Telegraf Bold"/>
                <a:sym typeface="Telegraf Bold"/>
              </a:rPr>
              <a:t>Software company </a:t>
            </a:r>
          </a:p>
        </p:txBody>
      </p:sp>
      <p:pic>
        <p:nvPicPr>
          <p:cNvPr id="11" name="Picture 10">
            <a:extLst>
              <a:ext uri="{FF2B5EF4-FFF2-40B4-BE49-F238E27FC236}">
                <a16:creationId xmlns:a16="http://schemas.microsoft.com/office/drawing/2014/main" id="{74A81FC7-8A38-A662-9D45-49DA3F28C4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765055"/>
            <a:ext cx="7610807" cy="5121030"/>
          </a:xfrm>
          <a:prstGeom prst="rect">
            <a:avLst/>
          </a:prstGeom>
        </p:spPr>
      </p:pic>
      <p:pic>
        <p:nvPicPr>
          <p:cNvPr id="15" name="Picture 14" descr="A person wearing hardhat and holding a tablet&#10;&#10;Description automatically generated">
            <a:extLst>
              <a:ext uri="{FF2B5EF4-FFF2-40B4-BE49-F238E27FC236}">
                <a16:creationId xmlns:a16="http://schemas.microsoft.com/office/drawing/2014/main" id="{F8A13572-EB49-64F8-2D7A-E7BD23A861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91800" y="266700"/>
            <a:ext cx="7467600" cy="9296400"/>
          </a:xfrm>
          <a:prstGeom prst="flowChartOffpageConnector">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down)">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667000"/>
            <a:ext cx="18288000" cy="7620000"/>
            <a:chOff x="0" y="0"/>
            <a:chExt cx="24384000" cy="10160000"/>
          </a:xfrm>
        </p:grpSpPr>
        <p:pic>
          <p:nvPicPr>
            <p:cNvPr id="3" name="Picture 3"/>
            <p:cNvPicPr>
              <a:picLocks noChangeAspect="1"/>
            </p:cNvPicPr>
            <p:nvPr/>
          </p:nvPicPr>
          <p:blipFill>
            <a:blip r:embed="rId2"/>
            <a:srcRect l="1473" t="48038" r="67349"/>
            <a:stretch>
              <a:fillRect/>
            </a:stretch>
          </p:blipFill>
          <p:spPr>
            <a:xfrm>
              <a:off x="0" y="0"/>
              <a:ext cx="6096000" cy="10160000"/>
            </a:xfrm>
            <a:prstGeom prst="rect">
              <a:avLst/>
            </a:prstGeom>
          </p:spPr>
        </p:pic>
        <p:pic>
          <p:nvPicPr>
            <p:cNvPr id="4" name="Picture 4"/>
            <p:cNvPicPr>
              <a:picLocks noChangeAspect="1"/>
            </p:cNvPicPr>
            <p:nvPr/>
          </p:nvPicPr>
          <p:blipFill>
            <a:blip r:embed="rId2"/>
            <a:srcRect l="34896" t="49218" r="34634"/>
            <a:stretch>
              <a:fillRect/>
            </a:stretch>
          </p:blipFill>
          <p:spPr>
            <a:xfrm>
              <a:off x="6096000" y="0"/>
              <a:ext cx="6096000" cy="10160000"/>
            </a:xfrm>
            <a:prstGeom prst="rect">
              <a:avLst/>
            </a:prstGeom>
          </p:spPr>
        </p:pic>
        <p:pic>
          <p:nvPicPr>
            <p:cNvPr id="5" name="Picture 5"/>
            <p:cNvPicPr>
              <a:picLocks noChangeAspect="1"/>
            </p:cNvPicPr>
            <p:nvPr/>
          </p:nvPicPr>
          <p:blipFill>
            <a:blip r:embed="rId2"/>
            <a:srcRect l="1473" t="48038" r="67349"/>
            <a:stretch>
              <a:fillRect/>
            </a:stretch>
          </p:blipFill>
          <p:spPr>
            <a:xfrm>
              <a:off x="12192000" y="0"/>
              <a:ext cx="6096000" cy="10160000"/>
            </a:xfrm>
            <a:prstGeom prst="rect">
              <a:avLst/>
            </a:prstGeom>
          </p:spPr>
        </p:pic>
        <p:pic>
          <p:nvPicPr>
            <p:cNvPr id="6" name="Picture 6"/>
            <p:cNvPicPr>
              <a:picLocks noChangeAspect="1"/>
            </p:cNvPicPr>
            <p:nvPr/>
          </p:nvPicPr>
          <p:blipFill>
            <a:blip r:embed="rId2"/>
            <a:srcRect l="34896" t="49218" r="34634"/>
            <a:stretch>
              <a:fillRect/>
            </a:stretch>
          </p:blipFill>
          <p:spPr>
            <a:xfrm>
              <a:off x="18288000" y="0"/>
              <a:ext cx="6096000" cy="10160000"/>
            </a:xfrm>
            <a:prstGeom prst="rect">
              <a:avLst/>
            </a:prstGeom>
          </p:spPr>
        </p:pic>
      </p:grpSp>
      <p:grpSp>
        <p:nvGrpSpPr>
          <p:cNvPr id="7" name="Group 7"/>
          <p:cNvGrpSpPr/>
          <p:nvPr/>
        </p:nvGrpSpPr>
        <p:grpSpPr>
          <a:xfrm>
            <a:off x="-285584" y="-653801"/>
            <a:ext cx="18859167" cy="1307602"/>
            <a:chOff x="0" y="0"/>
            <a:chExt cx="6879875" cy="477017"/>
          </a:xfrm>
        </p:grpSpPr>
        <p:sp>
          <p:nvSpPr>
            <p:cNvPr id="8" name="Freeform 8"/>
            <p:cNvSpPr/>
            <p:nvPr/>
          </p:nvSpPr>
          <p:spPr>
            <a:xfrm>
              <a:off x="0" y="0"/>
              <a:ext cx="6879875" cy="477017"/>
            </a:xfrm>
            <a:custGeom>
              <a:avLst/>
              <a:gdLst/>
              <a:ahLst/>
              <a:cxnLst/>
              <a:rect l="l" t="t" r="r" b="b"/>
              <a:pathLst>
                <a:path w="6879875" h="477017">
                  <a:moveTo>
                    <a:pt x="0" y="0"/>
                  </a:moveTo>
                  <a:lnTo>
                    <a:pt x="6879875" y="0"/>
                  </a:lnTo>
                  <a:lnTo>
                    <a:pt x="6879875" y="477017"/>
                  </a:lnTo>
                  <a:lnTo>
                    <a:pt x="0" y="477017"/>
                  </a:lnTo>
                  <a:close/>
                </a:path>
              </a:pathLst>
            </a:custGeom>
            <a:solidFill>
              <a:srgbClr val="004AAD"/>
            </a:solidFill>
          </p:spPr>
          <p:txBody>
            <a:bodyPr/>
            <a:lstStyle/>
            <a:p>
              <a:endParaRPr lang="en-US"/>
            </a:p>
          </p:txBody>
        </p:sp>
      </p:grpSp>
      <p:grpSp>
        <p:nvGrpSpPr>
          <p:cNvPr id="9" name="Group 9"/>
          <p:cNvGrpSpPr/>
          <p:nvPr/>
        </p:nvGrpSpPr>
        <p:grpSpPr>
          <a:xfrm>
            <a:off x="639824" y="8720519"/>
            <a:ext cx="3082642" cy="1075563"/>
            <a:chOff x="0" y="0"/>
            <a:chExt cx="1367165" cy="477017"/>
          </a:xfrm>
        </p:grpSpPr>
        <p:sp>
          <p:nvSpPr>
            <p:cNvPr id="10" name="Freeform 10"/>
            <p:cNvSpPr/>
            <p:nvPr/>
          </p:nvSpPr>
          <p:spPr>
            <a:xfrm>
              <a:off x="0" y="0"/>
              <a:ext cx="1367165" cy="477017"/>
            </a:xfrm>
            <a:custGeom>
              <a:avLst/>
              <a:gdLst/>
              <a:ahLst/>
              <a:cxnLst/>
              <a:rect l="l" t="t" r="r" b="b"/>
              <a:pathLst>
                <a:path w="1367165" h="477017">
                  <a:moveTo>
                    <a:pt x="0" y="0"/>
                  </a:moveTo>
                  <a:lnTo>
                    <a:pt x="1367165" y="0"/>
                  </a:lnTo>
                  <a:lnTo>
                    <a:pt x="1367165" y="477017"/>
                  </a:lnTo>
                  <a:lnTo>
                    <a:pt x="0" y="477017"/>
                  </a:lnTo>
                  <a:close/>
                </a:path>
              </a:pathLst>
            </a:custGeom>
            <a:solidFill>
              <a:srgbClr val="004AAD"/>
            </a:solidFill>
          </p:spPr>
          <p:txBody>
            <a:bodyPr/>
            <a:lstStyle/>
            <a:p>
              <a:endParaRPr lang="en-US"/>
            </a:p>
          </p:txBody>
        </p:sp>
      </p:grpSp>
      <p:grpSp>
        <p:nvGrpSpPr>
          <p:cNvPr id="11" name="Group 11"/>
          <p:cNvGrpSpPr/>
          <p:nvPr/>
        </p:nvGrpSpPr>
        <p:grpSpPr>
          <a:xfrm>
            <a:off x="5232477" y="8720519"/>
            <a:ext cx="3082642" cy="1075563"/>
            <a:chOff x="0" y="0"/>
            <a:chExt cx="1367165" cy="477017"/>
          </a:xfrm>
        </p:grpSpPr>
        <p:sp>
          <p:nvSpPr>
            <p:cNvPr id="12" name="Freeform 12"/>
            <p:cNvSpPr/>
            <p:nvPr/>
          </p:nvSpPr>
          <p:spPr>
            <a:xfrm>
              <a:off x="0" y="0"/>
              <a:ext cx="1367165" cy="477017"/>
            </a:xfrm>
            <a:custGeom>
              <a:avLst/>
              <a:gdLst/>
              <a:ahLst/>
              <a:cxnLst/>
              <a:rect l="l" t="t" r="r" b="b"/>
              <a:pathLst>
                <a:path w="1367165" h="477017">
                  <a:moveTo>
                    <a:pt x="0" y="0"/>
                  </a:moveTo>
                  <a:lnTo>
                    <a:pt x="1367165" y="0"/>
                  </a:lnTo>
                  <a:lnTo>
                    <a:pt x="1367165" y="477017"/>
                  </a:lnTo>
                  <a:lnTo>
                    <a:pt x="0" y="477017"/>
                  </a:lnTo>
                  <a:close/>
                </a:path>
              </a:pathLst>
            </a:custGeom>
            <a:solidFill>
              <a:srgbClr val="004AAD"/>
            </a:solidFill>
          </p:spPr>
          <p:txBody>
            <a:bodyPr/>
            <a:lstStyle/>
            <a:p>
              <a:endParaRPr lang="en-US"/>
            </a:p>
          </p:txBody>
        </p:sp>
      </p:grpSp>
      <p:grpSp>
        <p:nvGrpSpPr>
          <p:cNvPr id="13" name="Group 13"/>
          <p:cNvGrpSpPr/>
          <p:nvPr/>
        </p:nvGrpSpPr>
        <p:grpSpPr>
          <a:xfrm>
            <a:off x="9773643" y="8720519"/>
            <a:ext cx="3082642" cy="1075563"/>
            <a:chOff x="0" y="0"/>
            <a:chExt cx="1367165" cy="477017"/>
          </a:xfrm>
        </p:grpSpPr>
        <p:sp>
          <p:nvSpPr>
            <p:cNvPr id="14" name="Freeform 14"/>
            <p:cNvSpPr/>
            <p:nvPr/>
          </p:nvSpPr>
          <p:spPr>
            <a:xfrm>
              <a:off x="0" y="0"/>
              <a:ext cx="1367165" cy="477017"/>
            </a:xfrm>
            <a:custGeom>
              <a:avLst/>
              <a:gdLst/>
              <a:ahLst/>
              <a:cxnLst/>
              <a:rect l="l" t="t" r="r" b="b"/>
              <a:pathLst>
                <a:path w="1367165" h="477017">
                  <a:moveTo>
                    <a:pt x="0" y="0"/>
                  </a:moveTo>
                  <a:lnTo>
                    <a:pt x="1367165" y="0"/>
                  </a:lnTo>
                  <a:lnTo>
                    <a:pt x="1367165" y="477017"/>
                  </a:lnTo>
                  <a:lnTo>
                    <a:pt x="0" y="477017"/>
                  </a:lnTo>
                  <a:close/>
                </a:path>
              </a:pathLst>
            </a:custGeom>
            <a:solidFill>
              <a:srgbClr val="004AAD"/>
            </a:solidFill>
          </p:spPr>
          <p:txBody>
            <a:bodyPr/>
            <a:lstStyle/>
            <a:p>
              <a:endParaRPr lang="en-US"/>
            </a:p>
          </p:txBody>
        </p:sp>
      </p:grpSp>
      <p:grpSp>
        <p:nvGrpSpPr>
          <p:cNvPr id="15" name="Group 15"/>
          <p:cNvGrpSpPr/>
          <p:nvPr/>
        </p:nvGrpSpPr>
        <p:grpSpPr>
          <a:xfrm>
            <a:off x="14458975" y="8720519"/>
            <a:ext cx="3082642" cy="1075563"/>
            <a:chOff x="0" y="0"/>
            <a:chExt cx="1367165" cy="477017"/>
          </a:xfrm>
        </p:grpSpPr>
        <p:sp>
          <p:nvSpPr>
            <p:cNvPr id="16" name="Freeform 16"/>
            <p:cNvSpPr/>
            <p:nvPr/>
          </p:nvSpPr>
          <p:spPr>
            <a:xfrm>
              <a:off x="0" y="0"/>
              <a:ext cx="1367165" cy="477017"/>
            </a:xfrm>
            <a:custGeom>
              <a:avLst/>
              <a:gdLst/>
              <a:ahLst/>
              <a:cxnLst/>
              <a:rect l="l" t="t" r="r" b="b"/>
              <a:pathLst>
                <a:path w="1367165" h="477017">
                  <a:moveTo>
                    <a:pt x="0" y="0"/>
                  </a:moveTo>
                  <a:lnTo>
                    <a:pt x="1367165" y="0"/>
                  </a:lnTo>
                  <a:lnTo>
                    <a:pt x="1367165" y="477017"/>
                  </a:lnTo>
                  <a:lnTo>
                    <a:pt x="0" y="477017"/>
                  </a:lnTo>
                  <a:close/>
                </a:path>
              </a:pathLst>
            </a:custGeom>
            <a:solidFill>
              <a:srgbClr val="004AAD"/>
            </a:solidFill>
          </p:spPr>
          <p:txBody>
            <a:bodyPr/>
            <a:lstStyle/>
            <a:p>
              <a:endParaRPr lang="en-US"/>
            </a:p>
          </p:txBody>
        </p:sp>
      </p:grpSp>
      <p:sp>
        <p:nvSpPr>
          <p:cNvPr id="17" name="TextBox 17"/>
          <p:cNvSpPr txBox="1"/>
          <p:nvPr/>
        </p:nvSpPr>
        <p:spPr>
          <a:xfrm>
            <a:off x="4502549" y="1104130"/>
            <a:ext cx="9282902" cy="987450"/>
          </a:xfrm>
          <a:prstGeom prst="rect">
            <a:avLst/>
          </a:prstGeom>
        </p:spPr>
        <p:txBody>
          <a:bodyPr lIns="0" tIns="0" rIns="0" bIns="0" rtlCol="0" anchor="t">
            <a:spAutoFit/>
          </a:bodyPr>
          <a:lstStyle/>
          <a:p>
            <a:pPr algn="ctr">
              <a:lnSpc>
                <a:spcPts val="7699"/>
              </a:lnSpc>
            </a:pPr>
            <a:r>
              <a:rPr lang="en-US" sz="5499" b="1">
                <a:solidFill>
                  <a:srgbClr val="004AAD"/>
                </a:solidFill>
                <a:latin typeface="Montserrat Ultra-Bold"/>
                <a:ea typeface="Montserrat Ultra-Bold"/>
                <a:cs typeface="Montserrat Ultra-Bold"/>
                <a:sym typeface="Montserrat Ultra-Bold"/>
              </a:rPr>
              <a:t>MEET OUR TEAM</a:t>
            </a:r>
          </a:p>
        </p:txBody>
      </p:sp>
      <p:sp>
        <p:nvSpPr>
          <p:cNvPr id="18" name="TextBox 18"/>
          <p:cNvSpPr txBox="1"/>
          <p:nvPr/>
        </p:nvSpPr>
        <p:spPr>
          <a:xfrm>
            <a:off x="9710704" y="8841481"/>
            <a:ext cx="3246619" cy="347911"/>
          </a:xfrm>
          <a:prstGeom prst="rect">
            <a:avLst/>
          </a:prstGeom>
        </p:spPr>
        <p:txBody>
          <a:bodyPr lIns="0" tIns="0" rIns="0" bIns="0" rtlCol="0" anchor="t">
            <a:spAutoFit/>
          </a:bodyPr>
          <a:lstStyle/>
          <a:p>
            <a:pPr algn="ctr">
              <a:lnSpc>
                <a:spcPts val="2873"/>
              </a:lnSpc>
              <a:spcBef>
                <a:spcPct val="0"/>
              </a:spcBef>
            </a:pPr>
            <a:r>
              <a:rPr lang="en-US" sz="2052" b="1">
                <a:solidFill>
                  <a:srgbClr val="FFFFFF"/>
                </a:solidFill>
                <a:latin typeface="Montserrat Ultra-Bold"/>
                <a:ea typeface="Montserrat Ultra-Bold"/>
                <a:cs typeface="Montserrat Ultra-Bold"/>
                <a:sym typeface="Montserrat Ultra-Bold"/>
              </a:rPr>
              <a:t>M HAMZA (CMO)</a:t>
            </a:r>
          </a:p>
        </p:txBody>
      </p:sp>
      <p:sp>
        <p:nvSpPr>
          <p:cNvPr id="19" name="TextBox 19"/>
          <p:cNvSpPr txBox="1"/>
          <p:nvPr/>
        </p:nvSpPr>
        <p:spPr>
          <a:xfrm>
            <a:off x="9989909" y="9292791"/>
            <a:ext cx="2688210" cy="314891"/>
          </a:xfrm>
          <a:prstGeom prst="rect">
            <a:avLst/>
          </a:prstGeom>
        </p:spPr>
        <p:txBody>
          <a:bodyPr lIns="0" tIns="0" rIns="0" bIns="0" rtlCol="0" anchor="t">
            <a:spAutoFit/>
          </a:bodyPr>
          <a:lstStyle/>
          <a:p>
            <a:pPr algn="ctr">
              <a:lnSpc>
                <a:spcPts val="2593"/>
              </a:lnSpc>
              <a:spcBef>
                <a:spcPct val="0"/>
              </a:spcBef>
            </a:pPr>
            <a:r>
              <a:rPr lang="en-US" sz="1852">
                <a:solidFill>
                  <a:srgbClr val="FFFFFF"/>
                </a:solidFill>
                <a:latin typeface="Montserrat"/>
                <a:ea typeface="Montserrat"/>
                <a:cs typeface="Montserrat"/>
                <a:sym typeface="Montserrat"/>
              </a:rPr>
              <a:t>CHIEF OF MARKETING</a:t>
            </a:r>
          </a:p>
        </p:txBody>
      </p:sp>
      <p:sp>
        <p:nvSpPr>
          <p:cNvPr id="20" name="TextBox 20"/>
          <p:cNvSpPr txBox="1"/>
          <p:nvPr/>
        </p:nvSpPr>
        <p:spPr>
          <a:xfrm>
            <a:off x="5419756" y="8860531"/>
            <a:ext cx="2744162" cy="347911"/>
          </a:xfrm>
          <a:prstGeom prst="rect">
            <a:avLst/>
          </a:prstGeom>
        </p:spPr>
        <p:txBody>
          <a:bodyPr lIns="0" tIns="0" rIns="0" bIns="0" rtlCol="0" anchor="t">
            <a:spAutoFit/>
          </a:bodyPr>
          <a:lstStyle/>
          <a:p>
            <a:pPr algn="ctr">
              <a:lnSpc>
                <a:spcPts val="2873"/>
              </a:lnSpc>
              <a:spcBef>
                <a:spcPct val="0"/>
              </a:spcBef>
            </a:pPr>
            <a:r>
              <a:rPr lang="en-US" sz="2052" b="1">
                <a:solidFill>
                  <a:srgbClr val="FFFFFF"/>
                </a:solidFill>
                <a:latin typeface="Montserrat Ultra-Bold"/>
                <a:ea typeface="Montserrat Ultra-Bold"/>
                <a:cs typeface="Montserrat Ultra-Bold"/>
                <a:sym typeface="Montserrat Ultra-Bold"/>
              </a:rPr>
              <a:t>SYEDA SARA (CFO)</a:t>
            </a:r>
          </a:p>
        </p:txBody>
      </p:sp>
      <p:sp>
        <p:nvSpPr>
          <p:cNvPr id="21" name="TextBox 21"/>
          <p:cNvSpPr txBox="1"/>
          <p:nvPr/>
        </p:nvSpPr>
        <p:spPr>
          <a:xfrm>
            <a:off x="978305" y="8879073"/>
            <a:ext cx="2405681" cy="347911"/>
          </a:xfrm>
          <a:prstGeom prst="rect">
            <a:avLst/>
          </a:prstGeom>
        </p:spPr>
        <p:txBody>
          <a:bodyPr lIns="0" tIns="0" rIns="0" bIns="0" rtlCol="0" anchor="t">
            <a:spAutoFit/>
          </a:bodyPr>
          <a:lstStyle/>
          <a:p>
            <a:pPr algn="ctr">
              <a:lnSpc>
                <a:spcPts val="2873"/>
              </a:lnSpc>
              <a:spcBef>
                <a:spcPct val="0"/>
              </a:spcBef>
            </a:pPr>
            <a:r>
              <a:rPr lang="en-US" sz="2052" b="1">
                <a:solidFill>
                  <a:srgbClr val="FFFFFF"/>
                </a:solidFill>
                <a:latin typeface="Montserrat Ultra-Bold"/>
                <a:ea typeface="Montserrat Ultra-Bold"/>
                <a:cs typeface="Montserrat Ultra-Bold"/>
                <a:sym typeface="Montserrat Ultra-Bold"/>
              </a:rPr>
              <a:t>ZAIN ALI (CEO)</a:t>
            </a:r>
          </a:p>
        </p:txBody>
      </p:sp>
      <p:sp>
        <p:nvSpPr>
          <p:cNvPr id="22" name="TextBox 22"/>
          <p:cNvSpPr txBox="1"/>
          <p:nvPr/>
        </p:nvSpPr>
        <p:spPr>
          <a:xfrm>
            <a:off x="978305" y="9268026"/>
            <a:ext cx="2405681" cy="347911"/>
          </a:xfrm>
          <a:prstGeom prst="rect">
            <a:avLst/>
          </a:prstGeom>
        </p:spPr>
        <p:txBody>
          <a:bodyPr lIns="0" tIns="0" rIns="0" bIns="0" rtlCol="0" anchor="t">
            <a:spAutoFit/>
          </a:bodyPr>
          <a:lstStyle/>
          <a:p>
            <a:pPr algn="ctr">
              <a:lnSpc>
                <a:spcPts val="2873"/>
              </a:lnSpc>
              <a:spcBef>
                <a:spcPct val="0"/>
              </a:spcBef>
            </a:pPr>
            <a:r>
              <a:rPr lang="en-US" sz="2052">
                <a:solidFill>
                  <a:srgbClr val="FFFFFF"/>
                </a:solidFill>
                <a:latin typeface="Montserrat"/>
                <a:ea typeface="Montserrat"/>
                <a:cs typeface="Montserrat"/>
                <a:sym typeface="Montserrat"/>
              </a:rPr>
              <a:t>CHIEF EXECUTIVE</a:t>
            </a:r>
          </a:p>
        </p:txBody>
      </p:sp>
      <p:sp>
        <p:nvSpPr>
          <p:cNvPr id="23" name="TextBox 23"/>
          <p:cNvSpPr txBox="1"/>
          <p:nvPr/>
        </p:nvSpPr>
        <p:spPr>
          <a:xfrm>
            <a:off x="14797456" y="8860023"/>
            <a:ext cx="2405681" cy="373946"/>
          </a:xfrm>
          <a:prstGeom prst="rect">
            <a:avLst/>
          </a:prstGeom>
        </p:spPr>
        <p:txBody>
          <a:bodyPr lIns="0" tIns="0" rIns="0" bIns="0" rtlCol="0" anchor="t">
            <a:spAutoFit/>
          </a:bodyPr>
          <a:lstStyle/>
          <a:p>
            <a:pPr algn="ctr">
              <a:lnSpc>
                <a:spcPts val="3013"/>
              </a:lnSpc>
              <a:spcBef>
                <a:spcPct val="0"/>
              </a:spcBef>
            </a:pPr>
            <a:r>
              <a:rPr lang="en-US" sz="2152" b="1">
                <a:solidFill>
                  <a:srgbClr val="FFFFFF"/>
                </a:solidFill>
                <a:latin typeface="Montserrat Ultra-Bold"/>
                <a:ea typeface="Montserrat Ultra-Bold"/>
                <a:cs typeface="Montserrat Ultra-Bold"/>
                <a:sym typeface="Montserrat Ultra-Bold"/>
              </a:rPr>
              <a:t>SADIA (CTO)</a:t>
            </a:r>
          </a:p>
        </p:txBody>
      </p:sp>
      <p:sp>
        <p:nvSpPr>
          <p:cNvPr id="24" name="TextBox 24"/>
          <p:cNvSpPr txBox="1"/>
          <p:nvPr/>
        </p:nvSpPr>
        <p:spPr>
          <a:xfrm>
            <a:off x="5485233" y="9332362"/>
            <a:ext cx="2688210" cy="314891"/>
          </a:xfrm>
          <a:prstGeom prst="rect">
            <a:avLst/>
          </a:prstGeom>
        </p:spPr>
        <p:txBody>
          <a:bodyPr lIns="0" tIns="0" rIns="0" bIns="0" rtlCol="0" anchor="t">
            <a:spAutoFit/>
          </a:bodyPr>
          <a:lstStyle/>
          <a:p>
            <a:pPr algn="ctr">
              <a:lnSpc>
                <a:spcPts val="2593"/>
              </a:lnSpc>
              <a:spcBef>
                <a:spcPct val="0"/>
              </a:spcBef>
            </a:pPr>
            <a:r>
              <a:rPr lang="en-US" sz="1852">
                <a:solidFill>
                  <a:srgbClr val="FFFFFF"/>
                </a:solidFill>
                <a:latin typeface="Montserrat"/>
                <a:ea typeface="Montserrat"/>
                <a:cs typeface="Montserrat"/>
                <a:sym typeface="Montserrat"/>
              </a:rPr>
              <a:t>CHIEF OF FINANCE</a:t>
            </a:r>
          </a:p>
        </p:txBody>
      </p:sp>
      <p:sp>
        <p:nvSpPr>
          <p:cNvPr id="25" name="TextBox 25"/>
          <p:cNvSpPr txBox="1"/>
          <p:nvPr/>
        </p:nvSpPr>
        <p:spPr>
          <a:xfrm>
            <a:off x="14313610" y="9403881"/>
            <a:ext cx="3424031" cy="255835"/>
          </a:xfrm>
          <a:prstGeom prst="rect">
            <a:avLst/>
          </a:prstGeom>
        </p:spPr>
        <p:txBody>
          <a:bodyPr lIns="0" tIns="0" rIns="0" bIns="0" rtlCol="0" anchor="t">
            <a:spAutoFit/>
          </a:bodyPr>
          <a:lstStyle/>
          <a:p>
            <a:pPr algn="ctr">
              <a:lnSpc>
                <a:spcPts val="2173"/>
              </a:lnSpc>
              <a:spcBef>
                <a:spcPct val="0"/>
              </a:spcBef>
            </a:pPr>
            <a:r>
              <a:rPr lang="en-US" sz="1552">
                <a:solidFill>
                  <a:srgbClr val="FFFFFF"/>
                </a:solidFill>
                <a:latin typeface="Montserrat"/>
                <a:ea typeface="Montserrat"/>
                <a:cs typeface="Montserrat"/>
                <a:sym typeface="Montserrat"/>
              </a:rPr>
              <a:t>CHIEF TECHNICAL OFFICER</a:t>
            </a:r>
          </a:p>
        </p:txBody>
      </p:sp>
      <p:pic>
        <p:nvPicPr>
          <p:cNvPr id="26" name="Picture 25">
            <a:extLst>
              <a:ext uri="{FF2B5EF4-FFF2-40B4-BE49-F238E27FC236}">
                <a16:creationId xmlns:a16="http://schemas.microsoft.com/office/drawing/2014/main" id="{BD337CE5-7EAE-3245-2B5F-A31E11ADFF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2424" y="934335"/>
            <a:ext cx="2438400" cy="164070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784131" y="-555257"/>
            <a:ext cx="11397515" cy="11397515"/>
            <a:chOff x="0" y="0"/>
            <a:chExt cx="6350000" cy="6350000"/>
          </a:xfrm>
        </p:grpSpPr>
        <p:sp>
          <p:nvSpPr>
            <p:cNvPr id="3" name="Freeform 3"/>
            <p:cNvSpPr/>
            <p:nvPr/>
          </p:nvSpPr>
          <p:spPr>
            <a:xfrm>
              <a:off x="0" y="0"/>
              <a:ext cx="6350000" cy="6350000"/>
            </a:xfrm>
            <a:custGeom>
              <a:avLst/>
              <a:gdLst/>
              <a:ahLst/>
              <a:cxnLst/>
              <a:rect l="l" t="t" r="r" b="b"/>
              <a:pathLst>
                <a:path w="6350000" h="6350000">
                  <a:moveTo>
                    <a:pt x="0" y="0"/>
                  </a:moveTo>
                  <a:cubicBezTo>
                    <a:pt x="0" y="3506470"/>
                    <a:pt x="2843530" y="6350000"/>
                    <a:pt x="6350000" y="6350000"/>
                  </a:cubicBezTo>
                  <a:lnTo>
                    <a:pt x="6350000" y="0"/>
                  </a:lnTo>
                  <a:lnTo>
                    <a:pt x="0" y="0"/>
                  </a:lnTo>
                  <a:close/>
                </a:path>
              </a:pathLst>
            </a:custGeom>
            <a:blipFill>
              <a:blip r:embed="rId2"/>
              <a:stretch>
                <a:fillRect l="-33333" r="-33333"/>
              </a:stretch>
            </a:blipFill>
          </p:spPr>
          <p:txBody>
            <a:bodyPr/>
            <a:lstStyle/>
            <a:p>
              <a:endParaRPr lang="en-US"/>
            </a:p>
          </p:txBody>
        </p:sp>
      </p:grpSp>
      <p:sp>
        <p:nvSpPr>
          <p:cNvPr id="4" name="Freeform 4"/>
          <p:cNvSpPr/>
          <p:nvPr/>
        </p:nvSpPr>
        <p:spPr>
          <a:xfrm>
            <a:off x="1028700" y="2761590"/>
            <a:ext cx="701052" cy="701052"/>
          </a:xfrm>
          <a:custGeom>
            <a:avLst/>
            <a:gdLst/>
            <a:ahLst/>
            <a:cxnLst/>
            <a:rect l="l" t="t" r="r" b="b"/>
            <a:pathLst>
              <a:path w="701052" h="701052">
                <a:moveTo>
                  <a:pt x="0" y="0"/>
                </a:moveTo>
                <a:lnTo>
                  <a:pt x="701052" y="0"/>
                </a:lnTo>
                <a:lnTo>
                  <a:pt x="701052" y="701052"/>
                </a:lnTo>
                <a:lnTo>
                  <a:pt x="0" y="7010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5" name="Freeform 5"/>
          <p:cNvSpPr/>
          <p:nvPr/>
        </p:nvSpPr>
        <p:spPr>
          <a:xfrm>
            <a:off x="1028700" y="3569264"/>
            <a:ext cx="701052" cy="701052"/>
          </a:xfrm>
          <a:custGeom>
            <a:avLst/>
            <a:gdLst/>
            <a:ahLst/>
            <a:cxnLst/>
            <a:rect l="l" t="t" r="r" b="b"/>
            <a:pathLst>
              <a:path w="701052" h="701052">
                <a:moveTo>
                  <a:pt x="0" y="0"/>
                </a:moveTo>
                <a:lnTo>
                  <a:pt x="701052" y="0"/>
                </a:lnTo>
                <a:lnTo>
                  <a:pt x="701052" y="701052"/>
                </a:lnTo>
                <a:lnTo>
                  <a:pt x="0" y="70105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6" name="Freeform 6"/>
          <p:cNvSpPr/>
          <p:nvPr/>
        </p:nvSpPr>
        <p:spPr>
          <a:xfrm>
            <a:off x="1028700" y="4384951"/>
            <a:ext cx="701052" cy="701052"/>
          </a:xfrm>
          <a:custGeom>
            <a:avLst/>
            <a:gdLst/>
            <a:ahLst/>
            <a:cxnLst/>
            <a:rect l="l" t="t" r="r" b="b"/>
            <a:pathLst>
              <a:path w="701052" h="701052">
                <a:moveTo>
                  <a:pt x="0" y="0"/>
                </a:moveTo>
                <a:lnTo>
                  <a:pt x="701052" y="0"/>
                </a:lnTo>
                <a:lnTo>
                  <a:pt x="701052" y="701052"/>
                </a:lnTo>
                <a:lnTo>
                  <a:pt x="0" y="70105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7" name="Freeform 7"/>
          <p:cNvSpPr/>
          <p:nvPr/>
        </p:nvSpPr>
        <p:spPr>
          <a:xfrm>
            <a:off x="1028700" y="5226048"/>
            <a:ext cx="701052" cy="701052"/>
          </a:xfrm>
          <a:custGeom>
            <a:avLst/>
            <a:gdLst/>
            <a:ahLst/>
            <a:cxnLst/>
            <a:rect l="l" t="t" r="r" b="b"/>
            <a:pathLst>
              <a:path w="701052" h="701052">
                <a:moveTo>
                  <a:pt x="0" y="0"/>
                </a:moveTo>
                <a:lnTo>
                  <a:pt x="701052" y="0"/>
                </a:lnTo>
                <a:lnTo>
                  <a:pt x="701052" y="701052"/>
                </a:lnTo>
                <a:lnTo>
                  <a:pt x="0" y="701052"/>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8" name="Freeform 8"/>
          <p:cNvSpPr/>
          <p:nvPr/>
        </p:nvSpPr>
        <p:spPr>
          <a:xfrm>
            <a:off x="1028700" y="6073366"/>
            <a:ext cx="701052" cy="701052"/>
          </a:xfrm>
          <a:custGeom>
            <a:avLst/>
            <a:gdLst/>
            <a:ahLst/>
            <a:cxnLst/>
            <a:rect l="l" t="t" r="r" b="b"/>
            <a:pathLst>
              <a:path w="701052" h="701052">
                <a:moveTo>
                  <a:pt x="0" y="0"/>
                </a:moveTo>
                <a:lnTo>
                  <a:pt x="701052" y="0"/>
                </a:lnTo>
                <a:lnTo>
                  <a:pt x="701052" y="701053"/>
                </a:lnTo>
                <a:lnTo>
                  <a:pt x="0" y="701053"/>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US"/>
          </a:p>
        </p:txBody>
      </p:sp>
      <p:sp>
        <p:nvSpPr>
          <p:cNvPr id="9" name="Freeform 9"/>
          <p:cNvSpPr/>
          <p:nvPr/>
        </p:nvSpPr>
        <p:spPr>
          <a:xfrm>
            <a:off x="1028700" y="6914740"/>
            <a:ext cx="701052" cy="701052"/>
          </a:xfrm>
          <a:custGeom>
            <a:avLst/>
            <a:gdLst/>
            <a:ahLst/>
            <a:cxnLst/>
            <a:rect l="l" t="t" r="r" b="b"/>
            <a:pathLst>
              <a:path w="701052" h="701052">
                <a:moveTo>
                  <a:pt x="0" y="0"/>
                </a:moveTo>
                <a:lnTo>
                  <a:pt x="701052" y="0"/>
                </a:lnTo>
                <a:lnTo>
                  <a:pt x="701052" y="701052"/>
                </a:lnTo>
                <a:lnTo>
                  <a:pt x="0" y="701052"/>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txBody>
          <a:bodyPr/>
          <a:lstStyle/>
          <a:p>
            <a:endParaRPr lang="en-US"/>
          </a:p>
        </p:txBody>
      </p:sp>
      <p:sp>
        <p:nvSpPr>
          <p:cNvPr id="10" name="Freeform 10"/>
          <p:cNvSpPr/>
          <p:nvPr/>
        </p:nvSpPr>
        <p:spPr>
          <a:xfrm>
            <a:off x="1028700" y="7731655"/>
            <a:ext cx="701052" cy="701052"/>
          </a:xfrm>
          <a:custGeom>
            <a:avLst/>
            <a:gdLst/>
            <a:ahLst/>
            <a:cxnLst/>
            <a:rect l="l" t="t" r="r" b="b"/>
            <a:pathLst>
              <a:path w="701052" h="701052">
                <a:moveTo>
                  <a:pt x="0" y="0"/>
                </a:moveTo>
                <a:lnTo>
                  <a:pt x="701052" y="0"/>
                </a:lnTo>
                <a:lnTo>
                  <a:pt x="701052" y="701053"/>
                </a:lnTo>
                <a:lnTo>
                  <a:pt x="0" y="701053"/>
                </a:lnTo>
                <a:lnTo>
                  <a:pt x="0" y="0"/>
                </a:lnTo>
                <a:close/>
              </a:path>
            </a:pathLst>
          </a:custGeom>
          <a:blipFill>
            <a:blip r:embed="rId15">
              <a:extLst>
                <a:ext uri="{96DAC541-7B7A-43D3-8B79-37D633B846F1}">
                  <asvg:svgBlip xmlns:asvg="http://schemas.microsoft.com/office/drawing/2016/SVG/main" r:embed="rId16"/>
                </a:ext>
              </a:extLst>
            </a:blip>
            <a:stretch>
              <a:fillRect/>
            </a:stretch>
          </a:blipFill>
        </p:spPr>
        <p:txBody>
          <a:bodyPr/>
          <a:lstStyle/>
          <a:p>
            <a:endParaRPr lang="en-US"/>
          </a:p>
        </p:txBody>
      </p:sp>
      <p:sp>
        <p:nvSpPr>
          <p:cNvPr id="11" name="Freeform 11"/>
          <p:cNvSpPr/>
          <p:nvPr/>
        </p:nvSpPr>
        <p:spPr>
          <a:xfrm>
            <a:off x="1028700" y="8557248"/>
            <a:ext cx="701052" cy="701052"/>
          </a:xfrm>
          <a:custGeom>
            <a:avLst/>
            <a:gdLst/>
            <a:ahLst/>
            <a:cxnLst/>
            <a:rect l="l" t="t" r="r" b="b"/>
            <a:pathLst>
              <a:path w="701052" h="701052">
                <a:moveTo>
                  <a:pt x="0" y="0"/>
                </a:moveTo>
                <a:lnTo>
                  <a:pt x="701052" y="0"/>
                </a:lnTo>
                <a:lnTo>
                  <a:pt x="701052" y="701052"/>
                </a:lnTo>
                <a:lnTo>
                  <a:pt x="0" y="701052"/>
                </a:lnTo>
                <a:lnTo>
                  <a:pt x="0" y="0"/>
                </a:lnTo>
                <a:close/>
              </a:path>
            </a:pathLst>
          </a:custGeom>
          <a:blipFill>
            <a:blip r:embed="rId17">
              <a:extLst>
                <a:ext uri="{96DAC541-7B7A-43D3-8B79-37D633B846F1}">
                  <asvg:svgBlip xmlns:asvg="http://schemas.microsoft.com/office/drawing/2016/SVG/main" r:embed="rId18"/>
                </a:ext>
              </a:extLst>
            </a:blip>
            <a:stretch>
              <a:fillRect/>
            </a:stretch>
          </a:blipFill>
        </p:spPr>
        <p:txBody>
          <a:bodyPr/>
          <a:lstStyle/>
          <a:p>
            <a:endParaRPr lang="en-US"/>
          </a:p>
        </p:txBody>
      </p:sp>
      <p:grpSp>
        <p:nvGrpSpPr>
          <p:cNvPr id="12" name="Group 12"/>
          <p:cNvGrpSpPr/>
          <p:nvPr/>
        </p:nvGrpSpPr>
        <p:grpSpPr>
          <a:xfrm>
            <a:off x="-663894" y="5040630"/>
            <a:ext cx="1327787" cy="5246370"/>
            <a:chOff x="0" y="0"/>
            <a:chExt cx="484380" cy="1913890"/>
          </a:xfrm>
        </p:grpSpPr>
        <p:sp>
          <p:nvSpPr>
            <p:cNvPr id="13" name="Freeform 13"/>
            <p:cNvSpPr/>
            <p:nvPr/>
          </p:nvSpPr>
          <p:spPr>
            <a:xfrm>
              <a:off x="0" y="0"/>
              <a:ext cx="484380" cy="1913890"/>
            </a:xfrm>
            <a:custGeom>
              <a:avLst/>
              <a:gdLst/>
              <a:ahLst/>
              <a:cxnLst/>
              <a:rect l="l" t="t" r="r" b="b"/>
              <a:pathLst>
                <a:path w="484380" h="1913890">
                  <a:moveTo>
                    <a:pt x="0" y="0"/>
                  </a:moveTo>
                  <a:lnTo>
                    <a:pt x="484380" y="0"/>
                  </a:lnTo>
                  <a:lnTo>
                    <a:pt x="484380" y="1913890"/>
                  </a:lnTo>
                  <a:lnTo>
                    <a:pt x="0" y="1913890"/>
                  </a:lnTo>
                  <a:close/>
                </a:path>
              </a:pathLst>
            </a:custGeom>
            <a:solidFill>
              <a:srgbClr val="004AAD"/>
            </a:solidFill>
          </p:spPr>
          <p:txBody>
            <a:bodyPr/>
            <a:lstStyle/>
            <a:p>
              <a:endParaRPr lang="en-US"/>
            </a:p>
          </p:txBody>
        </p:sp>
      </p:grpSp>
      <p:sp>
        <p:nvSpPr>
          <p:cNvPr id="14" name="TextBox 14"/>
          <p:cNvSpPr txBox="1"/>
          <p:nvPr/>
        </p:nvSpPr>
        <p:spPr>
          <a:xfrm>
            <a:off x="1028700" y="1373137"/>
            <a:ext cx="4731986" cy="936625"/>
          </a:xfrm>
          <a:prstGeom prst="rect">
            <a:avLst/>
          </a:prstGeom>
        </p:spPr>
        <p:txBody>
          <a:bodyPr lIns="0" tIns="0" rIns="0" bIns="0" rtlCol="0" anchor="t">
            <a:spAutoFit/>
          </a:bodyPr>
          <a:lstStyle/>
          <a:p>
            <a:pPr algn="l">
              <a:lnSpc>
                <a:spcPts val="7699"/>
              </a:lnSpc>
            </a:pPr>
            <a:r>
              <a:rPr lang="en-US" sz="5499" b="1">
                <a:solidFill>
                  <a:srgbClr val="004AAD"/>
                </a:solidFill>
                <a:latin typeface="Montserrat Ultra-Bold"/>
                <a:ea typeface="Montserrat Ultra-Bold"/>
                <a:cs typeface="Montserrat Ultra-Bold"/>
                <a:sym typeface="Montserrat Ultra-Bold"/>
              </a:rPr>
              <a:t>CONTENTS</a:t>
            </a:r>
          </a:p>
        </p:txBody>
      </p:sp>
      <p:sp>
        <p:nvSpPr>
          <p:cNvPr id="15" name="TextBox 15"/>
          <p:cNvSpPr txBox="1"/>
          <p:nvPr/>
        </p:nvSpPr>
        <p:spPr>
          <a:xfrm>
            <a:off x="1957179" y="2761590"/>
            <a:ext cx="4523575" cy="478946"/>
          </a:xfrm>
          <a:prstGeom prst="rect">
            <a:avLst/>
          </a:prstGeom>
        </p:spPr>
        <p:txBody>
          <a:bodyPr lIns="0" tIns="0" rIns="0" bIns="0" rtlCol="0" anchor="t">
            <a:spAutoFit/>
          </a:bodyPr>
          <a:lstStyle/>
          <a:p>
            <a:pPr algn="l">
              <a:lnSpc>
                <a:spcPts val="3905"/>
              </a:lnSpc>
              <a:spcBef>
                <a:spcPct val="0"/>
              </a:spcBef>
            </a:pPr>
            <a:r>
              <a:rPr lang="en-US" sz="2789">
                <a:solidFill>
                  <a:srgbClr val="000000"/>
                </a:solidFill>
                <a:latin typeface="Montserrat Classic"/>
                <a:ea typeface="Montserrat Classic"/>
                <a:cs typeface="Montserrat Classic"/>
                <a:sym typeface="Montserrat Classic"/>
              </a:rPr>
              <a:t>OUR TEAM</a:t>
            </a:r>
          </a:p>
        </p:txBody>
      </p:sp>
      <p:sp>
        <p:nvSpPr>
          <p:cNvPr id="16" name="TextBox 16"/>
          <p:cNvSpPr txBox="1"/>
          <p:nvPr/>
        </p:nvSpPr>
        <p:spPr>
          <a:xfrm>
            <a:off x="1979925" y="3692364"/>
            <a:ext cx="4523575" cy="478946"/>
          </a:xfrm>
          <a:prstGeom prst="rect">
            <a:avLst/>
          </a:prstGeom>
        </p:spPr>
        <p:txBody>
          <a:bodyPr lIns="0" tIns="0" rIns="0" bIns="0" rtlCol="0" anchor="t">
            <a:spAutoFit/>
          </a:bodyPr>
          <a:lstStyle/>
          <a:p>
            <a:pPr algn="l">
              <a:lnSpc>
                <a:spcPts val="3905"/>
              </a:lnSpc>
              <a:spcBef>
                <a:spcPct val="0"/>
              </a:spcBef>
            </a:pPr>
            <a:r>
              <a:rPr lang="en-US" sz="2789">
                <a:solidFill>
                  <a:srgbClr val="000000"/>
                </a:solidFill>
                <a:latin typeface="Montserrat Classic"/>
                <a:ea typeface="Montserrat Classic"/>
                <a:cs typeface="Montserrat Classic"/>
                <a:sym typeface="Montserrat Classic"/>
              </a:rPr>
              <a:t>COMPANY OVERVIEW</a:t>
            </a:r>
          </a:p>
        </p:txBody>
      </p:sp>
      <p:sp>
        <p:nvSpPr>
          <p:cNvPr id="17" name="TextBox 17"/>
          <p:cNvSpPr txBox="1"/>
          <p:nvPr/>
        </p:nvSpPr>
        <p:spPr>
          <a:xfrm>
            <a:off x="1979925" y="4467429"/>
            <a:ext cx="5106973" cy="478946"/>
          </a:xfrm>
          <a:prstGeom prst="rect">
            <a:avLst/>
          </a:prstGeom>
        </p:spPr>
        <p:txBody>
          <a:bodyPr lIns="0" tIns="0" rIns="0" bIns="0" rtlCol="0" anchor="t">
            <a:spAutoFit/>
          </a:bodyPr>
          <a:lstStyle/>
          <a:p>
            <a:pPr algn="l">
              <a:lnSpc>
                <a:spcPts val="3905"/>
              </a:lnSpc>
              <a:spcBef>
                <a:spcPct val="0"/>
              </a:spcBef>
            </a:pPr>
            <a:r>
              <a:rPr lang="en-US" sz="2789">
                <a:solidFill>
                  <a:srgbClr val="000000"/>
                </a:solidFill>
                <a:latin typeface="Montserrat Classic"/>
                <a:ea typeface="Montserrat Classic"/>
                <a:cs typeface="Montserrat Classic"/>
                <a:sym typeface="Montserrat Classic"/>
              </a:rPr>
              <a:t>OUR SOFTWARE PRODUCT</a:t>
            </a:r>
          </a:p>
        </p:txBody>
      </p:sp>
      <p:sp>
        <p:nvSpPr>
          <p:cNvPr id="18" name="TextBox 18"/>
          <p:cNvSpPr txBox="1"/>
          <p:nvPr/>
        </p:nvSpPr>
        <p:spPr>
          <a:xfrm>
            <a:off x="1979925" y="5308526"/>
            <a:ext cx="5106973" cy="478946"/>
          </a:xfrm>
          <a:prstGeom prst="rect">
            <a:avLst/>
          </a:prstGeom>
        </p:spPr>
        <p:txBody>
          <a:bodyPr lIns="0" tIns="0" rIns="0" bIns="0" rtlCol="0" anchor="t">
            <a:spAutoFit/>
          </a:bodyPr>
          <a:lstStyle/>
          <a:p>
            <a:pPr algn="l">
              <a:lnSpc>
                <a:spcPts val="3905"/>
              </a:lnSpc>
              <a:spcBef>
                <a:spcPct val="0"/>
              </a:spcBef>
            </a:pPr>
            <a:r>
              <a:rPr lang="en-US" sz="2789">
                <a:solidFill>
                  <a:srgbClr val="000000"/>
                </a:solidFill>
                <a:latin typeface="Montserrat Classic"/>
                <a:ea typeface="Montserrat Classic"/>
                <a:cs typeface="Montserrat Classic"/>
                <a:sym typeface="Montserrat Classic"/>
              </a:rPr>
              <a:t>ROLE OF CEO</a:t>
            </a:r>
          </a:p>
        </p:txBody>
      </p:sp>
      <p:sp>
        <p:nvSpPr>
          <p:cNvPr id="19" name="TextBox 19"/>
          <p:cNvSpPr txBox="1"/>
          <p:nvPr/>
        </p:nvSpPr>
        <p:spPr>
          <a:xfrm>
            <a:off x="1940653" y="6171625"/>
            <a:ext cx="5106973" cy="478946"/>
          </a:xfrm>
          <a:prstGeom prst="rect">
            <a:avLst/>
          </a:prstGeom>
        </p:spPr>
        <p:txBody>
          <a:bodyPr lIns="0" tIns="0" rIns="0" bIns="0" rtlCol="0" anchor="t">
            <a:spAutoFit/>
          </a:bodyPr>
          <a:lstStyle/>
          <a:p>
            <a:pPr algn="l">
              <a:lnSpc>
                <a:spcPts val="3905"/>
              </a:lnSpc>
              <a:spcBef>
                <a:spcPct val="0"/>
              </a:spcBef>
            </a:pPr>
            <a:r>
              <a:rPr lang="en-US" sz="2789">
                <a:solidFill>
                  <a:srgbClr val="000000"/>
                </a:solidFill>
                <a:latin typeface="Montserrat Classic"/>
                <a:ea typeface="Montserrat Classic"/>
                <a:cs typeface="Montserrat Classic"/>
                <a:sym typeface="Montserrat Classic"/>
              </a:rPr>
              <a:t>TECHNICAL OVERVIEW</a:t>
            </a:r>
          </a:p>
        </p:txBody>
      </p:sp>
      <p:sp>
        <p:nvSpPr>
          <p:cNvPr id="20" name="TextBox 20"/>
          <p:cNvSpPr txBox="1"/>
          <p:nvPr/>
        </p:nvSpPr>
        <p:spPr>
          <a:xfrm>
            <a:off x="1979925" y="6997218"/>
            <a:ext cx="5106973" cy="478946"/>
          </a:xfrm>
          <a:prstGeom prst="rect">
            <a:avLst/>
          </a:prstGeom>
        </p:spPr>
        <p:txBody>
          <a:bodyPr lIns="0" tIns="0" rIns="0" bIns="0" rtlCol="0" anchor="t">
            <a:spAutoFit/>
          </a:bodyPr>
          <a:lstStyle/>
          <a:p>
            <a:pPr algn="l">
              <a:lnSpc>
                <a:spcPts val="3905"/>
              </a:lnSpc>
              <a:spcBef>
                <a:spcPct val="0"/>
              </a:spcBef>
            </a:pPr>
            <a:r>
              <a:rPr lang="en-US" sz="2789">
                <a:solidFill>
                  <a:srgbClr val="000000"/>
                </a:solidFill>
                <a:latin typeface="Montserrat Classic"/>
                <a:ea typeface="Montserrat Classic"/>
                <a:cs typeface="Montserrat Classic"/>
                <a:sym typeface="Montserrat Classic"/>
              </a:rPr>
              <a:t>FINANCIAL OVERVIEW</a:t>
            </a:r>
          </a:p>
        </p:txBody>
      </p:sp>
      <p:sp>
        <p:nvSpPr>
          <p:cNvPr id="21" name="TextBox 21"/>
          <p:cNvSpPr txBox="1"/>
          <p:nvPr/>
        </p:nvSpPr>
        <p:spPr>
          <a:xfrm>
            <a:off x="1979925" y="7814133"/>
            <a:ext cx="5106973" cy="478946"/>
          </a:xfrm>
          <a:prstGeom prst="rect">
            <a:avLst/>
          </a:prstGeom>
        </p:spPr>
        <p:txBody>
          <a:bodyPr lIns="0" tIns="0" rIns="0" bIns="0" rtlCol="0" anchor="t">
            <a:spAutoFit/>
          </a:bodyPr>
          <a:lstStyle/>
          <a:p>
            <a:pPr algn="l">
              <a:lnSpc>
                <a:spcPts val="3905"/>
              </a:lnSpc>
              <a:spcBef>
                <a:spcPct val="0"/>
              </a:spcBef>
            </a:pPr>
            <a:r>
              <a:rPr lang="en-US" sz="2789">
                <a:solidFill>
                  <a:srgbClr val="000000"/>
                </a:solidFill>
                <a:latin typeface="Montserrat Classic"/>
                <a:ea typeface="Montserrat Classic"/>
                <a:cs typeface="Montserrat Classic"/>
                <a:sym typeface="Montserrat Classic"/>
              </a:rPr>
              <a:t>MARKETING STRATEGY</a:t>
            </a:r>
          </a:p>
        </p:txBody>
      </p:sp>
      <p:sp>
        <p:nvSpPr>
          <p:cNvPr id="22" name="TextBox 22"/>
          <p:cNvSpPr txBox="1"/>
          <p:nvPr/>
        </p:nvSpPr>
        <p:spPr>
          <a:xfrm>
            <a:off x="1979925" y="8639726"/>
            <a:ext cx="5364409" cy="478946"/>
          </a:xfrm>
          <a:prstGeom prst="rect">
            <a:avLst/>
          </a:prstGeom>
        </p:spPr>
        <p:txBody>
          <a:bodyPr lIns="0" tIns="0" rIns="0" bIns="0" rtlCol="0" anchor="t">
            <a:spAutoFit/>
          </a:bodyPr>
          <a:lstStyle/>
          <a:p>
            <a:pPr algn="l">
              <a:lnSpc>
                <a:spcPts val="3905"/>
              </a:lnSpc>
              <a:spcBef>
                <a:spcPct val="0"/>
              </a:spcBef>
            </a:pPr>
            <a:r>
              <a:rPr lang="en-US" sz="2789">
                <a:solidFill>
                  <a:srgbClr val="000000"/>
                </a:solidFill>
                <a:latin typeface="Montserrat Classic"/>
                <a:ea typeface="Montserrat Classic"/>
                <a:cs typeface="Montserrat Classic"/>
                <a:sym typeface="Montserrat Classic"/>
              </a:rPr>
              <a:t>CONCLUSION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25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childTnLst>
                          </p:cTn>
                        </p:par>
                        <p:par>
                          <p:cTn id="8" fill="hold">
                            <p:stCondLst>
                              <p:cond delay="750"/>
                            </p:stCondLst>
                            <p:childTnLst>
                              <p:par>
                                <p:cTn id="9" presetID="16" presetClass="entr" presetSubtype="21" fill="hold" nodeType="afterEffect">
                                  <p:stCondLst>
                                    <p:cond delay="250"/>
                                  </p:stCondLst>
                                  <p:childTnLst>
                                    <p:set>
                                      <p:cBhvr>
                                        <p:cTn id="10" dur="1" fill="hold">
                                          <p:stCondLst>
                                            <p:cond delay="0"/>
                                          </p:stCondLst>
                                        </p:cTn>
                                        <p:tgtEl>
                                          <p:spTgt spid="4"/>
                                        </p:tgtEl>
                                        <p:attrNameLst>
                                          <p:attrName>style.visibility</p:attrName>
                                        </p:attrNameLst>
                                      </p:cBhvr>
                                      <p:to>
                                        <p:strVal val="visible"/>
                                      </p:to>
                                    </p:set>
                                    <p:animEffect transition="in" filter="barn(inVertical)">
                                      <p:cBhvr>
                                        <p:cTn id="11" dur="500"/>
                                        <p:tgtEl>
                                          <p:spTgt spid="4"/>
                                        </p:tgtEl>
                                      </p:cBhvr>
                                    </p:animEffect>
                                  </p:childTnLst>
                                </p:cTn>
                              </p:par>
                            </p:childTnLst>
                          </p:cTn>
                        </p:par>
                        <p:par>
                          <p:cTn id="12" fill="hold">
                            <p:stCondLst>
                              <p:cond delay="1500"/>
                            </p:stCondLst>
                            <p:childTnLst>
                              <p:par>
                                <p:cTn id="13" presetID="16" presetClass="entr" presetSubtype="21" fill="hold" grpId="0" nodeType="afterEffect">
                                  <p:stCondLst>
                                    <p:cond delay="250"/>
                                  </p:stCondLst>
                                  <p:childTnLst>
                                    <p:set>
                                      <p:cBhvr>
                                        <p:cTn id="14" dur="1" fill="hold">
                                          <p:stCondLst>
                                            <p:cond delay="0"/>
                                          </p:stCondLst>
                                        </p:cTn>
                                        <p:tgtEl>
                                          <p:spTgt spid="15"/>
                                        </p:tgtEl>
                                        <p:attrNameLst>
                                          <p:attrName>style.visibility</p:attrName>
                                        </p:attrNameLst>
                                      </p:cBhvr>
                                      <p:to>
                                        <p:strVal val="visible"/>
                                      </p:to>
                                    </p:set>
                                    <p:animEffect transition="in" filter="barn(inVertical)">
                                      <p:cBhvr>
                                        <p:cTn id="15" dur="500"/>
                                        <p:tgtEl>
                                          <p:spTgt spid="15"/>
                                        </p:tgtEl>
                                      </p:cBhvr>
                                    </p:animEffect>
                                  </p:childTnLst>
                                </p:cTn>
                              </p:par>
                            </p:childTnLst>
                          </p:cTn>
                        </p:par>
                        <p:par>
                          <p:cTn id="16" fill="hold">
                            <p:stCondLst>
                              <p:cond delay="2250"/>
                            </p:stCondLst>
                            <p:childTnLst>
                              <p:par>
                                <p:cTn id="17" presetID="16" presetClass="entr" presetSubtype="21" fill="hold" nodeType="afterEffect">
                                  <p:stCondLst>
                                    <p:cond delay="250"/>
                                  </p:stCondLst>
                                  <p:childTnLst>
                                    <p:set>
                                      <p:cBhvr>
                                        <p:cTn id="18" dur="1" fill="hold">
                                          <p:stCondLst>
                                            <p:cond delay="0"/>
                                          </p:stCondLst>
                                        </p:cTn>
                                        <p:tgtEl>
                                          <p:spTgt spid="5"/>
                                        </p:tgtEl>
                                        <p:attrNameLst>
                                          <p:attrName>style.visibility</p:attrName>
                                        </p:attrNameLst>
                                      </p:cBhvr>
                                      <p:to>
                                        <p:strVal val="visible"/>
                                      </p:to>
                                    </p:set>
                                    <p:animEffect transition="in" filter="barn(inVertical)">
                                      <p:cBhvr>
                                        <p:cTn id="19" dur="500"/>
                                        <p:tgtEl>
                                          <p:spTgt spid="5"/>
                                        </p:tgtEl>
                                      </p:cBhvr>
                                    </p:animEffect>
                                  </p:childTnLst>
                                </p:cTn>
                              </p:par>
                            </p:childTnLst>
                          </p:cTn>
                        </p:par>
                        <p:par>
                          <p:cTn id="20" fill="hold">
                            <p:stCondLst>
                              <p:cond delay="3000"/>
                            </p:stCondLst>
                            <p:childTnLst>
                              <p:par>
                                <p:cTn id="21" presetID="16" presetClass="entr" presetSubtype="21" fill="hold" grpId="0" nodeType="afterEffect">
                                  <p:stCondLst>
                                    <p:cond delay="250"/>
                                  </p:stCondLst>
                                  <p:childTnLst>
                                    <p:set>
                                      <p:cBhvr>
                                        <p:cTn id="22" dur="1" fill="hold">
                                          <p:stCondLst>
                                            <p:cond delay="0"/>
                                          </p:stCondLst>
                                        </p:cTn>
                                        <p:tgtEl>
                                          <p:spTgt spid="16"/>
                                        </p:tgtEl>
                                        <p:attrNameLst>
                                          <p:attrName>style.visibility</p:attrName>
                                        </p:attrNameLst>
                                      </p:cBhvr>
                                      <p:to>
                                        <p:strVal val="visible"/>
                                      </p:to>
                                    </p:set>
                                    <p:animEffect transition="in" filter="barn(inVertical)">
                                      <p:cBhvr>
                                        <p:cTn id="23" dur="500"/>
                                        <p:tgtEl>
                                          <p:spTgt spid="16"/>
                                        </p:tgtEl>
                                      </p:cBhvr>
                                    </p:animEffect>
                                  </p:childTnLst>
                                </p:cTn>
                              </p:par>
                            </p:childTnLst>
                          </p:cTn>
                        </p:par>
                        <p:par>
                          <p:cTn id="24" fill="hold">
                            <p:stCondLst>
                              <p:cond delay="3750"/>
                            </p:stCondLst>
                            <p:childTnLst>
                              <p:par>
                                <p:cTn id="25" presetID="16" presetClass="entr" presetSubtype="21" fill="hold" nodeType="afterEffect">
                                  <p:stCondLst>
                                    <p:cond delay="250"/>
                                  </p:stCondLst>
                                  <p:childTnLst>
                                    <p:set>
                                      <p:cBhvr>
                                        <p:cTn id="26" dur="1" fill="hold">
                                          <p:stCondLst>
                                            <p:cond delay="0"/>
                                          </p:stCondLst>
                                        </p:cTn>
                                        <p:tgtEl>
                                          <p:spTgt spid="6"/>
                                        </p:tgtEl>
                                        <p:attrNameLst>
                                          <p:attrName>style.visibility</p:attrName>
                                        </p:attrNameLst>
                                      </p:cBhvr>
                                      <p:to>
                                        <p:strVal val="visible"/>
                                      </p:to>
                                    </p:set>
                                    <p:animEffect transition="in" filter="barn(inVertical)">
                                      <p:cBhvr>
                                        <p:cTn id="27" dur="500"/>
                                        <p:tgtEl>
                                          <p:spTgt spid="6"/>
                                        </p:tgtEl>
                                      </p:cBhvr>
                                    </p:animEffect>
                                  </p:childTnLst>
                                </p:cTn>
                              </p:par>
                            </p:childTnLst>
                          </p:cTn>
                        </p:par>
                        <p:par>
                          <p:cTn id="28" fill="hold">
                            <p:stCondLst>
                              <p:cond delay="4500"/>
                            </p:stCondLst>
                            <p:childTnLst>
                              <p:par>
                                <p:cTn id="29" presetID="16" presetClass="entr" presetSubtype="21" fill="hold" grpId="0" nodeType="afterEffect">
                                  <p:stCondLst>
                                    <p:cond delay="250"/>
                                  </p:stCondLst>
                                  <p:childTnLst>
                                    <p:set>
                                      <p:cBhvr>
                                        <p:cTn id="30" dur="1" fill="hold">
                                          <p:stCondLst>
                                            <p:cond delay="0"/>
                                          </p:stCondLst>
                                        </p:cTn>
                                        <p:tgtEl>
                                          <p:spTgt spid="17"/>
                                        </p:tgtEl>
                                        <p:attrNameLst>
                                          <p:attrName>style.visibility</p:attrName>
                                        </p:attrNameLst>
                                      </p:cBhvr>
                                      <p:to>
                                        <p:strVal val="visible"/>
                                      </p:to>
                                    </p:set>
                                    <p:animEffect transition="in" filter="barn(inVertical)">
                                      <p:cBhvr>
                                        <p:cTn id="31" dur="500"/>
                                        <p:tgtEl>
                                          <p:spTgt spid="17"/>
                                        </p:tgtEl>
                                      </p:cBhvr>
                                    </p:animEffect>
                                  </p:childTnLst>
                                </p:cTn>
                              </p:par>
                            </p:childTnLst>
                          </p:cTn>
                        </p:par>
                        <p:par>
                          <p:cTn id="32" fill="hold">
                            <p:stCondLst>
                              <p:cond delay="5250"/>
                            </p:stCondLst>
                            <p:childTnLst>
                              <p:par>
                                <p:cTn id="33" presetID="16" presetClass="entr" presetSubtype="21" fill="hold" nodeType="afterEffect">
                                  <p:stCondLst>
                                    <p:cond delay="250"/>
                                  </p:stCondLst>
                                  <p:childTnLst>
                                    <p:set>
                                      <p:cBhvr>
                                        <p:cTn id="34" dur="1" fill="hold">
                                          <p:stCondLst>
                                            <p:cond delay="0"/>
                                          </p:stCondLst>
                                        </p:cTn>
                                        <p:tgtEl>
                                          <p:spTgt spid="7"/>
                                        </p:tgtEl>
                                        <p:attrNameLst>
                                          <p:attrName>style.visibility</p:attrName>
                                        </p:attrNameLst>
                                      </p:cBhvr>
                                      <p:to>
                                        <p:strVal val="visible"/>
                                      </p:to>
                                    </p:set>
                                    <p:animEffect transition="in" filter="barn(inVertical)">
                                      <p:cBhvr>
                                        <p:cTn id="35" dur="500"/>
                                        <p:tgtEl>
                                          <p:spTgt spid="7"/>
                                        </p:tgtEl>
                                      </p:cBhvr>
                                    </p:animEffect>
                                  </p:childTnLst>
                                </p:cTn>
                              </p:par>
                            </p:childTnLst>
                          </p:cTn>
                        </p:par>
                        <p:par>
                          <p:cTn id="36" fill="hold">
                            <p:stCondLst>
                              <p:cond delay="6000"/>
                            </p:stCondLst>
                            <p:childTnLst>
                              <p:par>
                                <p:cTn id="37" presetID="16" presetClass="entr" presetSubtype="21" fill="hold" grpId="0" nodeType="afterEffect">
                                  <p:stCondLst>
                                    <p:cond delay="250"/>
                                  </p:stCondLst>
                                  <p:childTnLst>
                                    <p:set>
                                      <p:cBhvr>
                                        <p:cTn id="38" dur="1" fill="hold">
                                          <p:stCondLst>
                                            <p:cond delay="0"/>
                                          </p:stCondLst>
                                        </p:cTn>
                                        <p:tgtEl>
                                          <p:spTgt spid="18"/>
                                        </p:tgtEl>
                                        <p:attrNameLst>
                                          <p:attrName>style.visibility</p:attrName>
                                        </p:attrNameLst>
                                      </p:cBhvr>
                                      <p:to>
                                        <p:strVal val="visible"/>
                                      </p:to>
                                    </p:set>
                                    <p:animEffect transition="in" filter="barn(inVertical)">
                                      <p:cBhvr>
                                        <p:cTn id="39" dur="500"/>
                                        <p:tgtEl>
                                          <p:spTgt spid="18"/>
                                        </p:tgtEl>
                                      </p:cBhvr>
                                    </p:animEffect>
                                  </p:childTnLst>
                                </p:cTn>
                              </p:par>
                            </p:childTnLst>
                          </p:cTn>
                        </p:par>
                        <p:par>
                          <p:cTn id="40" fill="hold">
                            <p:stCondLst>
                              <p:cond delay="6750"/>
                            </p:stCondLst>
                            <p:childTnLst>
                              <p:par>
                                <p:cTn id="41" presetID="16" presetClass="entr" presetSubtype="21" fill="hold" nodeType="afterEffect">
                                  <p:stCondLst>
                                    <p:cond delay="250"/>
                                  </p:stCondLst>
                                  <p:childTnLst>
                                    <p:set>
                                      <p:cBhvr>
                                        <p:cTn id="42" dur="1" fill="hold">
                                          <p:stCondLst>
                                            <p:cond delay="0"/>
                                          </p:stCondLst>
                                        </p:cTn>
                                        <p:tgtEl>
                                          <p:spTgt spid="8"/>
                                        </p:tgtEl>
                                        <p:attrNameLst>
                                          <p:attrName>style.visibility</p:attrName>
                                        </p:attrNameLst>
                                      </p:cBhvr>
                                      <p:to>
                                        <p:strVal val="visible"/>
                                      </p:to>
                                    </p:set>
                                    <p:animEffect transition="in" filter="barn(inVertical)">
                                      <p:cBhvr>
                                        <p:cTn id="43" dur="500"/>
                                        <p:tgtEl>
                                          <p:spTgt spid="8"/>
                                        </p:tgtEl>
                                      </p:cBhvr>
                                    </p:animEffect>
                                  </p:childTnLst>
                                </p:cTn>
                              </p:par>
                            </p:childTnLst>
                          </p:cTn>
                        </p:par>
                        <p:par>
                          <p:cTn id="44" fill="hold">
                            <p:stCondLst>
                              <p:cond delay="7500"/>
                            </p:stCondLst>
                            <p:childTnLst>
                              <p:par>
                                <p:cTn id="45" presetID="16" presetClass="entr" presetSubtype="21" fill="hold" grpId="0" nodeType="afterEffect">
                                  <p:stCondLst>
                                    <p:cond delay="250"/>
                                  </p:stCondLst>
                                  <p:childTnLst>
                                    <p:set>
                                      <p:cBhvr>
                                        <p:cTn id="46" dur="1" fill="hold">
                                          <p:stCondLst>
                                            <p:cond delay="0"/>
                                          </p:stCondLst>
                                        </p:cTn>
                                        <p:tgtEl>
                                          <p:spTgt spid="19"/>
                                        </p:tgtEl>
                                        <p:attrNameLst>
                                          <p:attrName>style.visibility</p:attrName>
                                        </p:attrNameLst>
                                      </p:cBhvr>
                                      <p:to>
                                        <p:strVal val="visible"/>
                                      </p:to>
                                    </p:set>
                                    <p:animEffect transition="in" filter="barn(inVertical)">
                                      <p:cBhvr>
                                        <p:cTn id="47" dur="500"/>
                                        <p:tgtEl>
                                          <p:spTgt spid="19"/>
                                        </p:tgtEl>
                                      </p:cBhvr>
                                    </p:animEffect>
                                  </p:childTnLst>
                                </p:cTn>
                              </p:par>
                            </p:childTnLst>
                          </p:cTn>
                        </p:par>
                        <p:par>
                          <p:cTn id="48" fill="hold">
                            <p:stCondLst>
                              <p:cond delay="8250"/>
                            </p:stCondLst>
                            <p:childTnLst>
                              <p:par>
                                <p:cTn id="49" presetID="16" presetClass="entr" presetSubtype="21" fill="hold" nodeType="afterEffect">
                                  <p:stCondLst>
                                    <p:cond delay="250"/>
                                  </p:stCondLst>
                                  <p:childTnLst>
                                    <p:set>
                                      <p:cBhvr>
                                        <p:cTn id="50" dur="1" fill="hold">
                                          <p:stCondLst>
                                            <p:cond delay="0"/>
                                          </p:stCondLst>
                                        </p:cTn>
                                        <p:tgtEl>
                                          <p:spTgt spid="9"/>
                                        </p:tgtEl>
                                        <p:attrNameLst>
                                          <p:attrName>style.visibility</p:attrName>
                                        </p:attrNameLst>
                                      </p:cBhvr>
                                      <p:to>
                                        <p:strVal val="visible"/>
                                      </p:to>
                                    </p:set>
                                    <p:animEffect transition="in" filter="barn(inVertical)">
                                      <p:cBhvr>
                                        <p:cTn id="51" dur="500"/>
                                        <p:tgtEl>
                                          <p:spTgt spid="9"/>
                                        </p:tgtEl>
                                      </p:cBhvr>
                                    </p:animEffect>
                                  </p:childTnLst>
                                </p:cTn>
                              </p:par>
                            </p:childTnLst>
                          </p:cTn>
                        </p:par>
                        <p:par>
                          <p:cTn id="52" fill="hold">
                            <p:stCondLst>
                              <p:cond delay="9000"/>
                            </p:stCondLst>
                            <p:childTnLst>
                              <p:par>
                                <p:cTn id="53" presetID="16" presetClass="entr" presetSubtype="21" fill="hold" grpId="0" nodeType="afterEffect">
                                  <p:stCondLst>
                                    <p:cond delay="250"/>
                                  </p:stCondLst>
                                  <p:childTnLst>
                                    <p:set>
                                      <p:cBhvr>
                                        <p:cTn id="54" dur="1" fill="hold">
                                          <p:stCondLst>
                                            <p:cond delay="0"/>
                                          </p:stCondLst>
                                        </p:cTn>
                                        <p:tgtEl>
                                          <p:spTgt spid="20"/>
                                        </p:tgtEl>
                                        <p:attrNameLst>
                                          <p:attrName>style.visibility</p:attrName>
                                        </p:attrNameLst>
                                      </p:cBhvr>
                                      <p:to>
                                        <p:strVal val="visible"/>
                                      </p:to>
                                    </p:set>
                                    <p:animEffect transition="in" filter="barn(inVertical)">
                                      <p:cBhvr>
                                        <p:cTn id="55" dur="500"/>
                                        <p:tgtEl>
                                          <p:spTgt spid="20"/>
                                        </p:tgtEl>
                                      </p:cBhvr>
                                    </p:animEffect>
                                  </p:childTnLst>
                                </p:cTn>
                              </p:par>
                            </p:childTnLst>
                          </p:cTn>
                        </p:par>
                        <p:par>
                          <p:cTn id="56" fill="hold">
                            <p:stCondLst>
                              <p:cond delay="9750"/>
                            </p:stCondLst>
                            <p:childTnLst>
                              <p:par>
                                <p:cTn id="57" presetID="16" presetClass="entr" presetSubtype="21" fill="hold" nodeType="afterEffect">
                                  <p:stCondLst>
                                    <p:cond delay="250"/>
                                  </p:stCondLst>
                                  <p:childTnLst>
                                    <p:set>
                                      <p:cBhvr>
                                        <p:cTn id="58" dur="1" fill="hold">
                                          <p:stCondLst>
                                            <p:cond delay="0"/>
                                          </p:stCondLst>
                                        </p:cTn>
                                        <p:tgtEl>
                                          <p:spTgt spid="10"/>
                                        </p:tgtEl>
                                        <p:attrNameLst>
                                          <p:attrName>style.visibility</p:attrName>
                                        </p:attrNameLst>
                                      </p:cBhvr>
                                      <p:to>
                                        <p:strVal val="visible"/>
                                      </p:to>
                                    </p:set>
                                    <p:animEffect transition="in" filter="barn(inVertical)">
                                      <p:cBhvr>
                                        <p:cTn id="59" dur="500"/>
                                        <p:tgtEl>
                                          <p:spTgt spid="10"/>
                                        </p:tgtEl>
                                      </p:cBhvr>
                                    </p:animEffect>
                                  </p:childTnLst>
                                </p:cTn>
                              </p:par>
                            </p:childTnLst>
                          </p:cTn>
                        </p:par>
                        <p:par>
                          <p:cTn id="60" fill="hold">
                            <p:stCondLst>
                              <p:cond delay="10500"/>
                            </p:stCondLst>
                            <p:childTnLst>
                              <p:par>
                                <p:cTn id="61" presetID="16" presetClass="entr" presetSubtype="21" fill="hold" grpId="0" nodeType="afterEffect">
                                  <p:stCondLst>
                                    <p:cond delay="250"/>
                                  </p:stCondLst>
                                  <p:childTnLst>
                                    <p:set>
                                      <p:cBhvr>
                                        <p:cTn id="62" dur="1" fill="hold">
                                          <p:stCondLst>
                                            <p:cond delay="0"/>
                                          </p:stCondLst>
                                        </p:cTn>
                                        <p:tgtEl>
                                          <p:spTgt spid="21"/>
                                        </p:tgtEl>
                                        <p:attrNameLst>
                                          <p:attrName>style.visibility</p:attrName>
                                        </p:attrNameLst>
                                      </p:cBhvr>
                                      <p:to>
                                        <p:strVal val="visible"/>
                                      </p:to>
                                    </p:set>
                                    <p:animEffect transition="in" filter="barn(inVertical)">
                                      <p:cBhvr>
                                        <p:cTn id="63" dur="500"/>
                                        <p:tgtEl>
                                          <p:spTgt spid="21"/>
                                        </p:tgtEl>
                                      </p:cBhvr>
                                    </p:animEffect>
                                  </p:childTnLst>
                                </p:cTn>
                              </p:par>
                            </p:childTnLst>
                          </p:cTn>
                        </p:par>
                        <p:par>
                          <p:cTn id="64" fill="hold">
                            <p:stCondLst>
                              <p:cond delay="11250"/>
                            </p:stCondLst>
                            <p:childTnLst>
                              <p:par>
                                <p:cTn id="65" presetID="16" presetClass="entr" presetSubtype="21" fill="hold" nodeType="afterEffect">
                                  <p:stCondLst>
                                    <p:cond delay="250"/>
                                  </p:stCondLst>
                                  <p:childTnLst>
                                    <p:set>
                                      <p:cBhvr>
                                        <p:cTn id="66" dur="1" fill="hold">
                                          <p:stCondLst>
                                            <p:cond delay="0"/>
                                          </p:stCondLst>
                                        </p:cTn>
                                        <p:tgtEl>
                                          <p:spTgt spid="11"/>
                                        </p:tgtEl>
                                        <p:attrNameLst>
                                          <p:attrName>style.visibility</p:attrName>
                                        </p:attrNameLst>
                                      </p:cBhvr>
                                      <p:to>
                                        <p:strVal val="visible"/>
                                      </p:to>
                                    </p:set>
                                    <p:animEffect transition="in" filter="barn(inVertical)">
                                      <p:cBhvr>
                                        <p:cTn id="67" dur="500"/>
                                        <p:tgtEl>
                                          <p:spTgt spid="11"/>
                                        </p:tgtEl>
                                      </p:cBhvr>
                                    </p:animEffect>
                                  </p:childTnLst>
                                </p:cTn>
                              </p:par>
                            </p:childTnLst>
                          </p:cTn>
                        </p:par>
                        <p:par>
                          <p:cTn id="68" fill="hold">
                            <p:stCondLst>
                              <p:cond delay="12000"/>
                            </p:stCondLst>
                            <p:childTnLst>
                              <p:par>
                                <p:cTn id="69" presetID="16" presetClass="entr" presetSubtype="21" fill="hold" grpId="0" nodeType="afterEffect">
                                  <p:stCondLst>
                                    <p:cond delay="250"/>
                                  </p:stCondLst>
                                  <p:childTnLst>
                                    <p:set>
                                      <p:cBhvr>
                                        <p:cTn id="70" dur="1" fill="hold">
                                          <p:stCondLst>
                                            <p:cond delay="0"/>
                                          </p:stCondLst>
                                        </p:cTn>
                                        <p:tgtEl>
                                          <p:spTgt spid="22"/>
                                        </p:tgtEl>
                                        <p:attrNameLst>
                                          <p:attrName>style.visibility</p:attrName>
                                        </p:attrNameLst>
                                      </p:cBhvr>
                                      <p:to>
                                        <p:strVal val="visible"/>
                                      </p:to>
                                    </p:set>
                                    <p:animEffect transition="in" filter="barn(inVertical)">
                                      <p:cBhvr>
                                        <p:cTn id="7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P spid="19" grpId="0"/>
      <p:bldP spid="20" grpId="0"/>
      <p:bldP spid="21" grpId="0"/>
      <p:bldP spid="2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6"/>
          <p:cNvGrpSpPr/>
          <p:nvPr/>
        </p:nvGrpSpPr>
        <p:grpSpPr>
          <a:xfrm>
            <a:off x="-663894" y="5040630"/>
            <a:ext cx="1327787" cy="5246370"/>
            <a:chOff x="0" y="0"/>
            <a:chExt cx="484380" cy="1913890"/>
          </a:xfrm>
        </p:grpSpPr>
        <p:sp>
          <p:nvSpPr>
            <p:cNvPr id="7" name="Freeform 7"/>
            <p:cNvSpPr/>
            <p:nvPr/>
          </p:nvSpPr>
          <p:spPr>
            <a:xfrm>
              <a:off x="0" y="0"/>
              <a:ext cx="484380" cy="1913890"/>
            </a:xfrm>
            <a:custGeom>
              <a:avLst/>
              <a:gdLst/>
              <a:ahLst/>
              <a:cxnLst/>
              <a:rect l="l" t="t" r="r" b="b"/>
              <a:pathLst>
                <a:path w="484380" h="1913890">
                  <a:moveTo>
                    <a:pt x="0" y="0"/>
                  </a:moveTo>
                  <a:lnTo>
                    <a:pt x="484380" y="0"/>
                  </a:lnTo>
                  <a:lnTo>
                    <a:pt x="484380" y="1913890"/>
                  </a:lnTo>
                  <a:lnTo>
                    <a:pt x="0" y="1913890"/>
                  </a:lnTo>
                  <a:close/>
                </a:path>
              </a:pathLst>
            </a:custGeom>
            <a:solidFill>
              <a:srgbClr val="004AAD"/>
            </a:solidFill>
          </p:spPr>
          <p:txBody>
            <a:bodyPr/>
            <a:lstStyle/>
            <a:p>
              <a:endParaRPr lang="en-US"/>
            </a:p>
          </p:txBody>
        </p:sp>
      </p:grpSp>
      <p:pic>
        <p:nvPicPr>
          <p:cNvPr id="18" name="Picture 17">
            <a:extLst>
              <a:ext uri="{FF2B5EF4-FFF2-40B4-BE49-F238E27FC236}">
                <a16:creationId xmlns:a16="http://schemas.microsoft.com/office/drawing/2014/main" id="{87C8256B-EAC1-F5C5-BE37-F64D9BB7E558}"/>
              </a:ext>
            </a:extLst>
          </p:cNvPr>
          <p:cNvPicPr>
            <a:picLocks noChangeAspect="1"/>
          </p:cNvPicPr>
          <p:nvPr/>
        </p:nvPicPr>
        <p:blipFill>
          <a:blip r:embed="rId2"/>
          <a:stretch>
            <a:fillRect/>
          </a:stretch>
        </p:blipFill>
        <p:spPr>
          <a:xfrm>
            <a:off x="1146686" y="2781300"/>
            <a:ext cx="10601762" cy="7162800"/>
          </a:xfrm>
          <a:prstGeom prst="rect">
            <a:avLst/>
          </a:prstGeom>
        </p:spPr>
      </p:pic>
      <p:sp>
        <p:nvSpPr>
          <p:cNvPr id="20" name="TextBox 19">
            <a:extLst>
              <a:ext uri="{FF2B5EF4-FFF2-40B4-BE49-F238E27FC236}">
                <a16:creationId xmlns:a16="http://schemas.microsoft.com/office/drawing/2014/main" id="{BACD89AF-8F98-D8D2-0660-0CC6299B610E}"/>
              </a:ext>
            </a:extLst>
          </p:cNvPr>
          <p:cNvSpPr txBox="1"/>
          <p:nvPr/>
        </p:nvSpPr>
        <p:spPr>
          <a:xfrm>
            <a:off x="9753600" y="4152900"/>
            <a:ext cx="4453719" cy="1569660"/>
          </a:xfrm>
          <a:prstGeom prst="rect">
            <a:avLst/>
          </a:prstGeom>
          <a:noFill/>
          <a:ln w="57150">
            <a:solidFill>
              <a:srgbClr val="0070C0"/>
            </a:solidFill>
          </a:ln>
        </p:spPr>
        <p:txBody>
          <a:bodyPr wrap="square" rtlCol="0">
            <a:spAutoFit/>
          </a:bodyPr>
          <a:lstStyle/>
          <a:p>
            <a:r>
              <a:rPr lang="en-US" sz="3200" b="1">
                <a:solidFill>
                  <a:srgbClr val="002060"/>
                </a:solidFill>
                <a:latin typeface="ADLaM Display" panose="02010000000000000000" pitchFamily="2" charset="0"/>
                <a:ea typeface="ADLaM Display" panose="02010000000000000000" pitchFamily="2" charset="0"/>
                <a:cs typeface="ADLaM Display" panose="02010000000000000000" pitchFamily="2" charset="0"/>
              </a:rPr>
              <a:t>Suggest  Massive gap for business opportunity.</a:t>
            </a:r>
          </a:p>
        </p:txBody>
      </p:sp>
      <p:pic>
        <p:nvPicPr>
          <p:cNvPr id="21" name="Picture 20">
            <a:extLst>
              <a:ext uri="{FF2B5EF4-FFF2-40B4-BE49-F238E27FC236}">
                <a16:creationId xmlns:a16="http://schemas.microsoft.com/office/drawing/2014/main" id="{3E9C0A37-571B-22FE-CA91-8A5A84D5F06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7627" y="460255"/>
            <a:ext cx="1637547" cy="1101845"/>
          </a:xfrm>
          <a:prstGeom prst="rect">
            <a:avLst/>
          </a:prstGeom>
        </p:spPr>
      </p:pic>
      <p:sp>
        <p:nvSpPr>
          <p:cNvPr id="22" name="TextBox 16">
            <a:extLst>
              <a:ext uri="{FF2B5EF4-FFF2-40B4-BE49-F238E27FC236}">
                <a16:creationId xmlns:a16="http://schemas.microsoft.com/office/drawing/2014/main" id="{133AC0EA-0DBA-D89B-6BD8-644193E76942}"/>
              </a:ext>
            </a:extLst>
          </p:cNvPr>
          <p:cNvSpPr txBox="1"/>
          <p:nvPr/>
        </p:nvSpPr>
        <p:spPr>
          <a:xfrm>
            <a:off x="4343400" y="986725"/>
            <a:ext cx="7391400" cy="500137"/>
          </a:xfrm>
          <a:prstGeom prst="rect">
            <a:avLst/>
          </a:prstGeom>
        </p:spPr>
        <p:txBody>
          <a:bodyPr wrap="square" lIns="0" tIns="0" rIns="0" bIns="0" rtlCol="0" anchor="t">
            <a:spAutoFit/>
          </a:bodyPr>
          <a:lstStyle/>
          <a:p>
            <a:pPr algn="l">
              <a:lnSpc>
                <a:spcPts val="3905"/>
              </a:lnSpc>
              <a:spcBef>
                <a:spcPct val="0"/>
              </a:spcBef>
            </a:pPr>
            <a:r>
              <a:rPr lang="en-US" sz="4000">
                <a:solidFill>
                  <a:srgbClr val="002060"/>
                </a:solidFill>
                <a:latin typeface="ADLaM Display" panose="02010000000000000000" pitchFamily="2" charset="0"/>
                <a:ea typeface="ADLaM Display" panose="02010000000000000000" pitchFamily="2" charset="0"/>
                <a:cs typeface="ADLaM Display" panose="02010000000000000000" pitchFamily="2" charset="0"/>
                <a:sym typeface="Montserrat Classic"/>
              </a:rPr>
              <a:t>COMPANY OVERVIEW</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250"/>
                                  </p:stCondLst>
                                  <p:childTnLst>
                                    <p:set>
                                      <p:cBhvr>
                                        <p:cTn id="6" dur="1" fill="hold">
                                          <p:stCondLst>
                                            <p:cond delay="0"/>
                                          </p:stCondLst>
                                        </p:cTn>
                                        <p:tgtEl>
                                          <p:spTgt spid="22"/>
                                        </p:tgtEl>
                                        <p:attrNameLst>
                                          <p:attrName>style.visibility</p:attrName>
                                        </p:attrNameLst>
                                      </p:cBhvr>
                                      <p:to>
                                        <p:strVal val="visible"/>
                                      </p:to>
                                    </p:set>
                                    <p:animEffect transition="in" filter="barn(inVertical)">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EFC7D2-4DA2-C71C-F770-68C7D218A517}"/>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B13AE7FB-0722-54AE-1321-3655227B127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7627" y="460255"/>
            <a:ext cx="1637547" cy="1101845"/>
          </a:xfrm>
          <a:prstGeom prst="rect">
            <a:avLst/>
          </a:prstGeom>
        </p:spPr>
      </p:pic>
      <p:sp>
        <p:nvSpPr>
          <p:cNvPr id="7" name="TextBox 16">
            <a:extLst>
              <a:ext uri="{FF2B5EF4-FFF2-40B4-BE49-F238E27FC236}">
                <a16:creationId xmlns:a16="http://schemas.microsoft.com/office/drawing/2014/main" id="{270D7905-0C59-0B8C-DB10-8551A11B81CA}"/>
              </a:ext>
            </a:extLst>
          </p:cNvPr>
          <p:cNvSpPr txBox="1"/>
          <p:nvPr/>
        </p:nvSpPr>
        <p:spPr>
          <a:xfrm>
            <a:off x="5029200" y="1181100"/>
            <a:ext cx="9753600" cy="509948"/>
          </a:xfrm>
          <a:prstGeom prst="rect">
            <a:avLst/>
          </a:prstGeom>
        </p:spPr>
        <p:txBody>
          <a:bodyPr wrap="square" lIns="0" tIns="0" rIns="0" bIns="0" rtlCol="0" anchor="t">
            <a:spAutoFit/>
          </a:bodyPr>
          <a:lstStyle/>
          <a:p>
            <a:pPr>
              <a:lnSpc>
                <a:spcPts val="3905"/>
              </a:lnSpc>
              <a:spcBef>
                <a:spcPct val="0"/>
              </a:spcBef>
            </a:pPr>
            <a:r>
              <a:rPr lang="en-US" sz="4000">
                <a:solidFill>
                  <a:srgbClr val="002060"/>
                </a:solidFill>
                <a:latin typeface="ADLaM Display" panose="02010000000000000000" pitchFamily="2" charset="0"/>
                <a:ea typeface="ADLaM Display" panose="02010000000000000000" pitchFamily="2" charset="0"/>
                <a:cs typeface="ADLaM Display" panose="02010000000000000000" pitchFamily="2" charset="0"/>
                <a:sym typeface="Montserrat Classic"/>
              </a:rPr>
              <a:t>Major focus of </a:t>
            </a:r>
            <a:r>
              <a:rPr lang="en-US" sz="4400" b="1" err="1">
                <a:solidFill>
                  <a:srgbClr val="002060"/>
                </a:solidFill>
                <a:latin typeface="ADLaM Display" panose="02010000000000000000" pitchFamily="2" charset="0"/>
                <a:ea typeface="ADLaM Display" panose="02010000000000000000" pitchFamily="2" charset="0"/>
                <a:cs typeface="ADLaM Display" panose="02010000000000000000" pitchFamily="2" charset="0"/>
                <a:sym typeface="Montserrat Classic"/>
              </a:rPr>
              <a:t>Innovamanufac</a:t>
            </a:r>
            <a:endParaRPr lang="en-US" sz="4000" b="1">
              <a:solidFill>
                <a:srgbClr val="002060"/>
              </a:solidFill>
              <a:latin typeface="ADLaM Display" panose="02010000000000000000" pitchFamily="2" charset="0"/>
              <a:ea typeface="ADLaM Display" panose="02010000000000000000" pitchFamily="2" charset="0"/>
              <a:cs typeface="ADLaM Display" panose="02010000000000000000" pitchFamily="2" charset="0"/>
              <a:sym typeface="Montserrat Classic"/>
            </a:endParaRPr>
          </a:p>
        </p:txBody>
      </p:sp>
      <p:sp>
        <p:nvSpPr>
          <p:cNvPr id="8" name="TextBox 7">
            <a:extLst>
              <a:ext uri="{FF2B5EF4-FFF2-40B4-BE49-F238E27FC236}">
                <a16:creationId xmlns:a16="http://schemas.microsoft.com/office/drawing/2014/main" id="{53AA80A6-2001-D039-69BE-329C5F307938}"/>
              </a:ext>
            </a:extLst>
          </p:cNvPr>
          <p:cNvSpPr txBox="1"/>
          <p:nvPr/>
        </p:nvSpPr>
        <p:spPr>
          <a:xfrm>
            <a:off x="809813" y="1866901"/>
            <a:ext cx="8105587" cy="8402300"/>
          </a:xfrm>
          <a:prstGeom prst="rect">
            <a:avLst/>
          </a:prstGeom>
          <a:noFill/>
        </p:spPr>
        <p:txBody>
          <a:bodyPr wrap="square" rtlCol="0">
            <a:spAutoFit/>
          </a:bodyPr>
          <a:lstStyle/>
          <a:p>
            <a:pPr marL="914400" lvl="1" indent="-457200" algn="just">
              <a:lnSpc>
                <a:spcPct val="250000"/>
              </a:lnSpc>
              <a:buFont typeface="+mj-lt"/>
              <a:buAutoNum type="arabicPeriod"/>
            </a:pPr>
            <a:r>
              <a:rPr lang="en-US" sz="4000">
                <a:solidFill>
                  <a:srgbClr val="002060"/>
                </a:solidFill>
                <a:latin typeface="ADLaM Display" panose="02010000000000000000" pitchFamily="2" charset="0"/>
                <a:ea typeface="ADLaM Display" panose="02010000000000000000" pitchFamily="2" charset="0"/>
                <a:cs typeface="ADLaM Display" panose="02010000000000000000" pitchFamily="2" charset="0"/>
              </a:rPr>
              <a:t>Predictive Maintenance</a:t>
            </a:r>
          </a:p>
          <a:p>
            <a:pPr marL="914400" lvl="1" indent="-457200" algn="just">
              <a:lnSpc>
                <a:spcPct val="250000"/>
              </a:lnSpc>
              <a:buFont typeface="+mj-lt"/>
              <a:buAutoNum type="arabicPeriod"/>
            </a:pPr>
            <a:r>
              <a:rPr lang="en-US" sz="4000">
                <a:solidFill>
                  <a:srgbClr val="002060"/>
                </a:solidFill>
                <a:latin typeface="ADLaM Display" panose="02010000000000000000" pitchFamily="2" charset="0"/>
                <a:ea typeface="ADLaM Display" panose="02010000000000000000" pitchFamily="2" charset="0"/>
                <a:cs typeface="ADLaM Display" panose="02010000000000000000" pitchFamily="2" charset="0"/>
              </a:rPr>
              <a:t>Quality Assurance</a:t>
            </a:r>
          </a:p>
          <a:p>
            <a:pPr marL="914400" lvl="1" indent="-457200" algn="just">
              <a:lnSpc>
                <a:spcPct val="250000"/>
              </a:lnSpc>
              <a:buFont typeface="+mj-lt"/>
              <a:buAutoNum type="arabicPeriod"/>
            </a:pPr>
            <a:r>
              <a:rPr lang="en-US" sz="4000">
                <a:solidFill>
                  <a:srgbClr val="002060"/>
                </a:solidFill>
                <a:latin typeface="ADLaM Display" panose="02010000000000000000" pitchFamily="2" charset="0"/>
                <a:ea typeface="ADLaM Display" panose="02010000000000000000" pitchFamily="2" charset="0"/>
                <a:cs typeface="ADLaM Display" panose="02010000000000000000" pitchFamily="2" charset="0"/>
              </a:rPr>
              <a:t> Supply Chain Optimization</a:t>
            </a:r>
          </a:p>
          <a:p>
            <a:pPr marL="914400" lvl="1" indent="-457200" algn="just">
              <a:lnSpc>
                <a:spcPct val="250000"/>
              </a:lnSpc>
              <a:buFont typeface="+mj-lt"/>
              <a:buAutoNum type="arabicPeriod"/>
            </a:pPr>
            <a:r>
              <a:rPr lang="en-US" sz="4000">
                <a:solidFill>
                  <a:srgbClr val="002060"/>
                </a:solidFill>
                <a:latin typeface="ADLaM Display" panose="02010000000000000000" pitchFamily="2" charset="0"/>
                <a:ea typeface="ADLaM Display" panose="02010000000000000000" pitchFamily="2" charset="0"/>
                <a:cs typeface="ADLaM Display" panose="02010000000000000000" pitchFamily="2" charset="0"/>
              </a:rPr>
              <a:t>Workforce Productivity</a:t>
            </a:r>
            <a:r>
              <a:rPr kumimoji="0" lang="en-US" altLang="en-US" sz="4000" i="0" u="none" strike="noStrike" cap="none" normalizeH="0" baseline="0">
                <a:ln>
                  <a:noFill/>
                </a:ln>
                <a:solidFill>
                  <a:srgbClr val="002060"/>
                </a:solidFill>
                <a:effectLst/>
                <a:latin typeface="ADLaM Display" panose="02010000000000000000" pitchFamily="2" charset="0"/>
                <a:ea typeface="ADLaM Display" panose="02010000000000000000" pitchFamily="2" charset="0"/>
                <a:cs typeface="ADLaM Display" panose="02010000000000000000" pitchFamily="2" charset="0"/>
              </a:rPr>
              <a:t> </a:t>
            </a:r>
          </a:p>
          <a:p>
            <a:pPr lvl="1"/>
            <a:endParaRPr lang="en-US" sz="1400" b="1">
              <a:solidFill>
                <a:srgbClr val="002060"/>
              </a:solidFill>
            </a:endParaRPr>
          </a:p>
          <a:p>
            <a:pPr lvl="1"/>
            <a:endParaRPr lang="en-US" sz="5400" b="1">
              <a:solidFill>
                <a:srgbClr val="002060"/>
              </a:solidFill>
            </a:endParaRPr>
          </a:p>
          <a:p>
            <a:pPr lvl="1"/>
            <a:endParaRPr lang="en-US" sz="5400" b="1">
              <a:solidFill>
                <a:srgbClr val="002060"/>
              </a:solidFill>
            </a:endParaRPr>
          </a:p>
          <a:p>
            <a:endParaRPr lang="en-US"/>
          </a:p>
        </p:txBody>
      </p:sp>
    </p:spTree>
    <p:extLst>
      <p:ext uri="{BB962C8B-B14F-4D97-AF65-F5344CB8AC3E}">
        <p14:creationId xmlns:p14="http://schemas.microsoft.com/office/powerpoint/2010/main" val="1085693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25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FB7F00-5EE1-A042-30EA-8D7948C25145}"/>
              </a:ext>
            </a:extLst>
          </p:cNvPr>
          <p:cNvSpPr txBox="1"/>
          <p:nvPr/>
        </p:nvSpPr>
        <p:spPr>
          <a:xfrm>
            <a:off x="914400" y="571500"/>
            <a:ext cx="10972800" cy="646331"/>
          </a:xfrm>
          <a:prstGeom prst="rect">
            <a:avLst/>
          </a:prstGeom>
          <a:noFill/>
        </p:spPr>
        <p:txBody>
          <a:bodyPr wrap="square" rtlCol="0">
            <a:spAutoFit/>
          </a:bodyPr>
          <a:lstStyle/>
          <a:p>
            <a:r>
              <a:rPr lang="en-US" sz="3600">
                <a:solidFill>
                  <a:srgbClr val="002060"/>
                </a:solidFill>
                <a:effectLst/>
                <a:latin typeface="ADLaM Display" panose="02010000000000000000" pitchFamily="2" charset="0"/>
                <a:ea typeface="ADLaM Display" panose="02010000000000000000" pitchFamily="2" charset="0"/>
                <a:cs typeface="ADLaM Display" panose="02010000000000000000" pitchFamily="2" charset="0"/>
              </a:rPr>
              <a:t>predictive maintenance in </a:t>
            </a:r>
            <a:r>
              <a:rPr lang="en-US" sz="3600">
                <a:solidFill>
                  <a:srgbClr val="C00000"/>
                </a:solidFill>
                <a:effectLst/>
                <a:latin typeface="ADLaM Display" panose="02010000000000000000" pitchFamily="2" charset="0"/>
                <a:ea typeface="ADLaM Display" panose="02010000000000000000" pitchFamily="2" charset="0"/>
                <a:cs typeface="ADLaM Display" panose="02010000000000000000" pitchFamily="2" charset="0"/>
              </a:rPr>
              <a:t>InnovaManufac</a:t>
            </a:r>
            <a:endParaRPr lang="en-US">
              <a:solidFill>
                <a:srgbClr val="C00000"/>
              </a:solidFill>
            </a:endParaRPr>
          </a:p>
        </p:txBody>
      </p:sp>
      <p:pic>
        <p:nvPicPr>
          <p:cNvPr id="4" name="Picture 3" descr="A factory with many machines&#10;&#10;Description automatically generated with medium confidence">
            <a:extLst>
              <a:ext uri="{FF2B5EF4-FFF2-40B4-BE49-F238E27FC236}">
                <a16:creationId xmlns:a16="http://schemas.microsoft.com/office/drawing/2014/main" id="{7DC80DD1-A511-7A70-90FA-E1C3B14550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02111" y="2019300"/>
            <a:ext cx="10770177" cy="6962775"/>
          </a:xfrm>
          <a:prstGeom prst="rect">
            <a:avLst/>
          </a:prstGeom>
        </p:spPr>
      </p:pic>
      <p:sp>
        <p:nvSpPr>
          <p:cNvPr id="5" name="Rectangle 4">
            <a:extLst>
              <a:ext uri="{FF2B5EF4-FFF2-40B4-BE49-F238E27FC236}">
                <a16:creationId xmlns:a16="http://schemas.microsoft.com/office/drawing/2014/main" id="{379E816F-C93A-3776-0E9A-F89B419A15C0}"/>
              </a:ext>
            </a:extLst>
          </p:cNvPr>
          <p:cNvSpPr/>
          <p:nvPr/>
        </p:nvSpPr>
        <p:spPr>
          <a:xfrm>
            <a:off x="1143000" y="1714500"/>
            <a:ext cx="4572000" cy="79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2800">
                <a:solidFill>
                  <a:srgbClr val="002060"/>
                </a:solidFill>
                <a:latin typeface="Aptos" panose="020B0004020202020204" pitchFamily="34" charset="0"/>
                <a:ea typeface="Aptos" panose="020B0004020202020204" pitchFamily="34" charset="0"/>
                <a:cs typeface="Times New Roman" panose="02020603050405020304" pitchFamily="18" charset="0"/>
              </a:rPr>
              <a:t>M</a:t>
            </a:r>
            <a:r>
              <a:rPr lang="en-US" sz="2800">
                <a:solidFill>
                  <a:srgbClr val="002060"/>
                </a:solidFill>
                <a:effectLst/>
                <a:latin typeface="Aptos" panose="020B0004020202020204" pitchFamily="34" charset="0"/>
                <a:ea typeface="Aptos" panose="020B0004020202020204" pitchFamily="34" charset="0"/>
                <a:cs typeface="Times New Roman" panose="02020603050405020304" pitchFamily="18" charset="0"/>
              </a:rPr>
              <a:t>achine learning to analyze data </a:t>
            </a:r>
            <a:endParaRPr lang="en-US" sz="2800">
              <a:solidFill>
                <a:srgbClr val="002060"/>
              </a:solidFill>
            </a:endParaRPr>
          </a:p>
        </p:txBody>
      </p:sp>
      <p:sp>
        <p:nvSpPr>
          <p:cNvPr id="6" name="Rectangle 5">
            <a:extLst>
              <a:ext uri="{FF2B5EF4-FFF2-40B4-BE49-F238E27FC236}">
                <a16:creationId xmlns:a16="http://schemas.microsoft.com/office/drawing/2014/main" id="{394D0362-F96D-08D8-CF8B-F4C6A67AAD48}"/>
              </a:ext>
            </a:extLst>
          </p:cNvPr>
          <p:cNvSpPr/>
          <p:nvPr/>
        </p:nvSpPr>
        <p:spPr>
          <a:xfrm>
            <a:off x="1015712" y="3155139"/>
            <a:ext cx="5042848" cy="7987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2400">
                <a:solidFill>
                  <a:srgbClr val="002060"/>
                </a:solidFill>
                <a:effectLst/>
                <a:latin typeface="Aptos" panose="020B0004020202020204" pitchFamily="34" charset="0"/>
                <a:ea typeface="Aptos" panose="020B0004020202020204" pitchFamily="34" charset="0"/>
                <a:cs typeface="Times New Roman" panose="02020603050405020304" pitchFamily="18" charset="0"/>
              </a:rPr>
              <a:t>sensors on gas turbines and jet engines</a:t>
            </a:r>
            <a:r>
              <a:rPr lang="en-US" sz="3600">
                <a:solidFill>
                  <a:srgbClr val="002060"/>
                </a:solidFill>
                <a:effectLst/>
                <a:latin typeface="Aptos" panose="020B0004020202020204" pitchFamily="34" charset="0"/>
                <a:ea typeface="Aptos" panose="020B0004020202020204" pitchFamily="34" charset="0"/>
                <a:cs typeface="Times New Roman" panose="02020603050405020304" pitchFamily="18" charset="0"/>
              </a:rPr>
              <a:t> </a:t>
            </a:r>
            <a:endParaRPr lang="en-US" sz="3600">
              <a:solidFill>
                <a:srgbClr val="002060"/>
              </a:solidFill>
            </a:endParaRPr>
          </a:p>
        </p:txBody>
      </p:sp>
      <p:sp>
        <p:nvSpPr>
          <p:cNvPr id="7" name="Rectangle 6">
            <a:extLst>
              <a:ext uri="{FF2B5EF4-FFF2-40B4-BE49-F238E27FC236}">
                <a16:creationId xmlns:a16="http://schemas.microsoft.com/office/drawing/2014/main" id="{71A64264-1782-BC16-F1E5-6407D429EC6C}"/>
              </a:ext>
            </a:extLst>
          </p:cNvPr>
          <p:cNvSpPr/>
          <p:nvPr/>
        </p:nvSpPr>
        <p:spPr>
          <a:xfrm>
            <a:off x="1015712" y="4595778"/>
            <a:ext cx="4915541" cy="116008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a:effectLst/>
                <a:latin typeface="Aptos" panose="020B0004020202020204" pitchFamily="34" charset="0"/>
                <a:ea typeface="Aptos" panose="020B0004020202020204" pitchFamily="34" charset="0"/>
                <a:cs typeface="Times New Roman" panose="02020603050405020304" pitchFamily="18" charset="0"/>
              </a:rPr>
              <a:t> </a:t>
            </a:r>
            <a:r>
              <a:rPr lang="en-US" sz="2800">
                <a:solidFill>
                  <a:srgbClr val="002060"/>
                </a:solidFill>
                <a:effectLst/>
                <a:latin typeface="Aptos" panose="020B0004020202020204" pitchFamily="34" charset="0"/>
                <a:ea typeface="Aptos" panose="020B0004020202020204" pitchFamily="34" charset="0"/>
                <a:cs typeface="Times New Roman" panose="02020603050405020304" pitchFamily="18" charset="0"/>
              </a:rPr>
              <a:t>temperature, vibration, and pressure</a:t>
            </a:r>
            <a:endParaRPr lang="en-US" sz="2800">
              <a:solidFill>
                <a:srgbClr val="002060"/>
              </a:solidFill>
            </a:endParaRPr>
          </a:p>
        </p:txBody>
      </p:sp>
      <p:cxnSp>
        <p:nvCxnSpPr>
          <p:cNvPr id="11" name="Straight Arrow Connector 10">
            <a:extLst>
              <a:ext uri="{FF2B5EF4-FFF2-40B4-BE49-F238E27FC236}">
                <a16:creationId xmlns:a16="http://schemas.microsoft.com/office/drawing/2014/main" id="{7BB4930A-14BC-A850-AC3C-FA13F97E0F1A}"/>
              </a:ext>
            </a:extLst>
          </p:cNvPr>
          <p:cNvCxnSpPr/>
          <p:nvPr/>
        </p:nvCxnSpPr>
        <p:spPr>
          <a:xfrm>
            <a:off x="2286000" y="2513231"/>
            <a:ext cx="0" cy="641908"/>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6CD1F45-1E40-AFBF-E9CA-6D2ECD44EA61}"/>
              </a:ext>
            </a:extLst>
          </p:cNvPr>
          <p:cNvSpPr txBox="1"/>
          <p:nvPr/>
        </p:nvSpPr>
        <p:spPr>
          <a:xfrm>
            <a:off x="1143000" y="6696551"/>
            <a:ext cx="4416189" cy="156966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3200" b="1">
                <a:solidFill>
                  <a:srgbClr val="C00000"/>
                </a:solidFill>
                <a:latin typeface="Aptos" panose="020B0004020202020204" pitchFamily="34" charset="0"/>
                <a:ea typeface="Aptos" panose="020B0004020202020204" pitchFamily="34" charset="0"/>
                <a:cs typeface="Times New Roman" panose="02020603050405020304" pitchFamily="18" charset="0"/>
              </a:rPr>
              <a:t>InnovaManufac</a:t>
            </a:r>
            <a:r>
              <a:rPr lang="en-US" sz="3200">
                <a:solidFill>
                  <a:srgbClr val="002060"/>
                </a:solidFill>
                <a:latin typeface="Aptos" panose="020B0004020202020204" pitchFamily="34" charset="0"/>
                <a:ea typeface="Aptos" panose="020B0004020202020204" pitchFamily="34" charset="0"/>
                <a:cs typeface="Times New Roman" panose="02020603050405020304" pitchFamily="18" charset="0"/>
              </a:rPr>
              <a:t> solution  will </a:t>
            </a:r>
            <a:r>
              <a:rPr lang="en-US" sz="3200">
                <a:solidFill>
                  <a:srgbClr val="002060"/>
                </a:solidFill>
                <a:effectLst/>
                <a:latin typeface="Aptos" panose="020B0004020202020204" pitchFamily="34" charset="0"/>
                <a:ea typeface="Aptos" panose="020B0004020202020204" pitchFamily="34" charset="0"/>
                <a:cs typeface="Times New Roman" panose="02020603050405020304" pitchFamily="18" charset="0"/>
              </a:rPr>
              <a:t>predict failure</a:t>
            </a:r>
            <a:endParaRPr lang="en-US" sz="3200">
              <a:solidFill>
                <a:srgbClr val="002060"/>
              </a:solidFill>
            </a:endParaRPr>
          </a:p>
        </p:txBody>
      </p:sp>
      <p:cxnSp>
        <p:nvCxnSpPr>
          <p:cNvPr id="14" name="Straight Arrow Connector 13">
            <a:extLst>
              <a:ext uri="{FF2B5EF4-FFF2-40B4-BE49-F238E27FC236}">
                <a16:creationId xmlns:a16="http://schemas.microsoft.com/office/drawing/2014/main" id="{3964F660-D056-CC5F-02BA-A2812A585BAF}"/>
              </a:ext>
            </a:extLst>
          </p:cNvPr>
          <p:cNvCxnSpPr/>
          <p:nvPr/>
        </p:nvCxnSpPr>
        <p:spPr>
          <a:xfrm>
            <a:off x="4114800" y="3953870"/>
            <a:ext cx="0" cy="641908"/>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27EFE65-7A44-35B0-AAC0-F43AA34102D4}"/>
              </a:ext>
            </a:extLst>
          </p:cNvPr>
          <p:cNvCxnSpPr>
            <a:cxnSpLocks/>
          </p:cNvCxnSpPr>
          <p:nvPr/>
        </p:nvCxnSpPr>
        <p:spPr>
          <a:xfrm>
            <a:off x="3048000" y="5755860"/>
            <a:ext cx="0" cy="94069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8917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013950" y="2399904"/>
            <a:ext cx="5050639" cy="6858396"/>
            <a:chOff x="0" y="0"/>
            <a:chExt cx="6734185" cy="9144528"/>
          </a:xfrm>
        </p:grpSpPr>
        <p:pic>
          <p:nvPicPr>
            <p:cNvPr id="3" name="Picture 3"/>
            <p:cNvPicPr>
              <a:picLocks noChangeAspect="1"/>
            </p:cNvPicPr>
            <p:nvPr/>
          </p:nvPicPr>
          <p:blipFill>
            <a:blip r:embed="rId2"/>
            <a:srcRect l="12854" r="12854"/>
            <a:stretch>
              <a:fillRect/>
            </a:stretch>
          </p:blipFill>
          <p:spPr>
            <a:xfrm>
              <a:off x="0" y="0"/>
              <a:ext cx="6734185" cy="9144528"/>
            </a:xfrm>
            <a:prstGeom prst="rect">
              <a:avLst/>
            </a:prstGeom>
          </p:spPr>
        </p:pic>
      </p:grpSp>
      <p:grpSp>
        <p:nvGrpSpPr>
          <p:cNvPr id="4" name="Group 4"/>
          <p:cNvGrpSpPr/>
          <p:nvPr/>
        </p:nvGrpSpPr>
        <p:grpSpPr>
          <a:xfrm>
            <a:off x="15348585" y="1444625"/>
            <a:ext cx="2303774" cy="2412027"/>
            <a:chOff x="0" y="0"/>
            <a:chExt cx="3071698" cy="3216036"/>
          </a:xfrm>
        </p:grpSpPr>
        <p:pic>
          <p:nvPicPr>
            <p:cNvPr id="5" name="Picture 5"/>
            <p:cNvPicPr>
              <a:picLocks noChangeAspect="1"/>
            </p:cNvPicPr>
            <p:nvPr/>
          </p:nvPicPr>
          <p:blipFill>
            <a:blip r:embed="rId3"/>
            <a:srcRect l="22719" r="22719"/>
            <a:stretch>
              <a:fillRect/>
            </a:stretch>
          </p:blipFill>
          <p:spPr>
            <a:xfrm>
              <a:off x="0" y="0"/>
              <a:ext cx="3071698" cy="3216036"/>
            </a:xfrm>
            <a:prstGeom prst="rect">
              <a:avLst/>
            </a:prstGeom>
          </p:spPr>
        </p:pic>
      </p:grpSp>
      <p:grpSp>
        <p:nvGrpSpPr>
          <p:cNvPr id="6" name="Group 6"/>
          <p:cNvGrpSpPr/>
          <p:nvPr/>
        </p:nvGrpSpPr>
        <p:grpSpPr>
          <a:xfrm>
            <a:off x="-663894" y="5040630"/>
            <a:ext cx="1327787" cy="5246370"/>
            <a:chOff x="0" y="0"/>
            <a:chExt cx="484380" cy="1913890"/>
          </a:xfrm>
        </p:grpSpPr>
        <p:sp>
          <p:nvSpPr>
            <p:cNvPr id="7" name="Freeform 7"/>
            <p:cNvSpPr/>
            <p:nvPr/>
          </p:nvSpPr>
          <p:spPr>
            <a:xfrm>
              <a:off x="0" y="0"/>
              <a:ext cx="484380" cy="1913890"/>
            </a:xfrm>
            <a:custGeom>
              <a:avLst/>
              <a:gdLst/>
              <a:ahLst/>
              <a:cxnLst/>
              <a:rect l="l" t="t" r="r" b="b"/>
              <a:pathLst>
                <a:path w="484380" h="1913890">
                  <a:moveTo>
                    <a:pt x="0" y="0"/>
                  </a:moveTo>
                  <a:lnTo>
                    <a:pt x="484380" y="0"/>
                  </a:lnTo>
                  <a:lnTo>
                    <a:pt x="484380" y="1913890"/>
                  </a:lnTo>
                  <a:lnTo>
                    <a:pt x="0" y="1913890"/>
                  </a:lnTo>
                  <a:close/>
                </a:path>
              </a:pathLst>
            </a:custGeom>
            <a:solidFill>
              <a:srgbClr val="004AAD"/>
            </a:solidFill>
          </p:spPr>
          <p:txBody>
            <a:bodyPr/>
            <a:lstStyle/>
            <a:p>
              <a:endParaRPr lang="en-US"/>
            </a:p>
          </p:txBody>
        </p:sp>
      </p:grpSp>
      <p:sp>
        <p:nvSpPr>
          <p:cNvPr id="8" name="TextBox 8"/>
          <p:cNvSpPr txBox="1"/>
          <p:nvPr/>
        </p:nvSpPr>
        <p:spPr>
          <a:xfrm>
            <a:off x="1451687" y="508000"/>
            <a:ext cx="8999723" cy="936625"/>
          </a:xfrm>
          <a:prstGeom prst="rect">
            <a:avLst/>
          </a:prstGeom>
        </p:spPr>
        <p:txBody>
          <a:bodyPr lIns="0" tIns="0" rIns="0" bIns="0" rtlCol="0" anchor="t">
            <a:spAutoFit/>
          </a:bodyPr>
          <a:lstStyle/>
          <a:p>
            <a:pPr algn="l">
              <a:lnSpc>
                <a:spcPts val="7699"/>
              </a:lnSpc>
            </a:pPr>
            <a:r>
              <a:rPr lang="en-US" sz="5499" b="1">
                <a:solidFill>
                  <a:srgbClr val="004AAD"/>
                </a:solidFill>
                <a:latin typeface="Montserrat Ultra-Bold"/>
                <a:ea typeface="Montserrat Ultra-Bold"/>
                <a:cs typeface="Montserrat Ultra-Bold"/>
                <a:sym typeface="Montserrat Ultra-Bold"/>
              </a:rPr>
              <a:t>ROLE OF CEO</a:t>
            </a:r>
          </a:p>
        </p:txBody>
      </p:sp>
      <p:sp>
        <p:nvSpPr>
          <p:cNvPr id="19" name="TextBox 18">
            <a:extLst>
              <a:ext uri="{FF2B5EF4-FFF2-40B4-BE49-F238E27FC236}">
                <a16:creationId xmlns:a16="http://schemas.microsoft.com/office/drawing/2014/main" id="{441E546B-7973-6962-9CDE-C078D053997F}"/>
              </a:ext>
            </a:extLst>
          </p:cNvPr>
          <p:cNvSpPr txBox="1"/>
          <p:nvPr/>
        </p:nvSpPr>
        <p:spPr>
          <a:xfrm>
            <a:off x="858972" y="1816852"/>
            <a:ext cx="10185151" cy="6653296"/>
          </a:xfrm>
          <a:prstGeom prst="rect">
            <a:avLst/>
          </a:prstGeom>
          <a:noFill/>
        </p:spPr>
        <p:txBody>
          <a:bodyPr wrap="square" rtlCol="0">
            <a:spAutoFit/>
          </a:bodyPr>
          <a:lstStyle/>
          <a:p>
            <a:pPr marL="1485900" lvl="2" indent="-571500" eaLnBrk="0" fontAlgn="base" hangingPunct="0">
              <a:lnSpc>
                <a:spcPct val="200000"/>
              </a:lnSpc>
              <a:spcBef>
                <a:spcPct val="0"/>
              </a:spcBef>
              <a:spcAft>
                <a:spcPct val="0"/>
              </a:spcAft>
              <a:buFont typeface="Wingdings" panose="05000000000000000000" pitchFamily="2" charset="2"/>
              <a:buChar char="q"/>
            </a:pPr>
            <a:r>
              <a:rPr kumimoji="0" lang="en-US" altLang="en-US" sz="4400" b="1" i="0" u="none" strike="noStrike" cap="none" normalizeH="0" baseline="0">
                <a:ln>
                  <a:noFill/>
                </a:ln>
                <a:solidFill>
                  <a:schemeClr val="tx1"/>
                </a:solidFill>
                <a:effectLst/>
                <a:latin typeface="Arial" panose="020B0604020202020204" pitchFamily="34" charset="0"/>
              </a:rPr>
              <a:t>Set Vision and Strategy</a:t>
            </a:r>
            <a:r>
              <a:rPr kumimoji="0" lang="en-US" altLang="en-US" sz="4400" b="0" i="0" u="none" strike="noStrike" cap="none" normalizeH="0" baseline="0">
                <a:ln>
                  <a:noFill/>
                </a:ln>
                <a:solidFill>
                  <a:schemeClr val="tx1"/>
                </a:solidFill>
                <a:effectLst/>
                <a:latin typeface="Arial" panose="020B0604020202020204" pitchFamily="34" charset="0"/>
              </a:rPr>
              <a:t>: </a:t>
            </a:r>
          </a:p>
          <a:p>
            <a:pPr marL="1485900" lvl="2" indent="-571500" eaLnBrk="0" fontAlgn="base" hangingPunct="0">
              <a:lnSpc>
                <a:spcPct val="200000"/>
              </a:lnSpc>
              <a:spcBef>
                <a:spcPct val="0"/>
              </a:spcBef>
              <a:spcAft>
                <a:spcPct val="0"/>
              </a:spcAft>
              <a:buFont typeface="Wingdings" panose="05000000000000000000" pitchFamily="2" charset="2"/>
              <a:buChar char="q"/>
            </a:pPr>
            <a:r>
              <a:rPr kumimoji="0" lang="en-US" altLang="en-US" sz="4400" b="1" i="0" u="none" strike="noStrike" cap="none" normalizeH="0" baseline="0">
                <a:ln>
                  <a:noFill/>
                </a:ln>
                <a:solidFill>
                  <a:schemeClr val="tx1"/>
                </a:solidFill>
                <a:effectLst/>
                <a:latin typeface="Arial" panose="020B0604020202020204" pitchFamily="34" charset="0"/>
              </a:rPr>
              <a:t>Oversee Development</a:t>
            </a:r>
            <a:r>
              <a:rPr kumimoji="0" lang="en-US" altLang="en-US" sz="4400" b="0" i="0" u="none" strike="noStrike" cap="none" normalizeH="0" baseline="0">
                <a:ln>
                  <a:noFill/>
                </a:ln>
                <a:solidFill>
                  <a:schemeClr val="tx1"/>
                </a:solidFill>
                <a:effectLst/>
                <a:latin typeface="Arial" panose="020B0604020202020204" pitchFamily="34" charset="0"/>
              </a:rPr>
              <a:t>:</a:t>
            </a:r>
          </a:p>
          <a:p>
            <a:pPr marL="1485900" lvl="2" indent="-571500" eaLnBrk="0" fontAlgn="base" hangingPunct="0">
              <a:lnSpc>
                <a:spcPct val="200000"/>
              </a:lnSpc>
              <a:spcBef>
                <a:spcPct val="0"/>
              </a:spcBef>
              <a:spcAft>
                <a:spcPct val="0"/>
              </a:spcAft>
              <a:buFont typeface="Wingdings" panose="05000000000000000000" pitchFamily="2" charset="2"/>
              <a:buChar char="q"/>
            </a:pPr>
            <a:r>
              <a:rPr kumimoji="0" lang="en-US" altLang="en-US" sz="4400" b="0" i="0" u="none" strike="noStrike" cap="none" normalizeH="0" baseline="0">
                <a:ln>
                  <a:noFill/>
                </a:ln>
                <a:solidFill>
                  <a:schemeClr val="tx1"/>
                </a:solidFill>
                <a:effectLst/>
                <a:latin typeface="Arial" panose="020B0604020202020204" pitchFamily="34" charset="0"/>
              </a:rPr>
              <a:t> </a:t>
            </a:r>
            <a:r>
              <a:rPr kumimoji="0" lang="en-US" altLang="en-US" sz="4400" b="1" i="0" u="none" strike="noStrike" cap="none" normalizeH="0" baseline="0">
                <a:ln>
                  <a:noFill/>
                </a:ln>
                <a:solidFill>
                  <a:schemeClr val="tx1"/>
                </a:solidFill>
                <a:effectLst/>
                <a:latin typeface="Arial" panose="020B0604020202020204" pitchFamily="34" charset="0"/>
              </a:rPr>
              <a:t>Lead Innovation</a:t>
            </a:r>
            <a:r>
              <a:rPr kumimoji="0" lang="en-US" altLang="en-US" sz="4400" b="0" i="0" u="none" strike="noStrike" cap="none" normalizeH="0" baseline="0">
                <a:ln>
                  <a:noFill/>
                </a:ln>
                <a:solidFill>
                  <a:schemeClr val="tx1"/>
                </a:solidFill>
                <a:effectLst/>
                <a:latin typeface="Arial" panose="020B0604020202020204" pitchFamily="34" charset="0"/>
              </a:rPr>
              <a:t>: </a:t>
            </a:r>
          </a:p>
          <a:p>
            <a:pPr marL="1485900" lvl="2" indent="-571500" eaLnBrk="0" fontAlgn="base" hangingPunct="0">
              <a:lnSpc>
                <a:spcPct val="200000"/>
              </a:lnSpc>
              <a:spcBef>
                <a:spcPct val="0"/>
              </a:spcBef>
              <a:spcAft>
                <a:spcPct val="0"/>
              </a:spcAft>
              <a:buFont typeface="Wingdings" panose="05000000000000000000" pitchFamily="2" charset="2"/>
              <a:buChar char="q"/>
            </a:pPr>
            <a:r>
              <a:rPr kumimoji="0" lang="en-US" altLang="en-US" sz="4400" b="1" i="0" u="none" strike="noStrike" cap="none" normalizeH="0" baseline="0">
                <a:ln>
                  <a:noFill/>
                </a:ln>
                <a:solidFill>
                  <a:schemeClr val="tx1"/>
                </a:solidFill>
                <a:effectLst/>
                <a:latin typeface="Arial" panose="020B0604020202020204" pitchFamily="34" charset="0"/>
              </a:rPr>
              <a:t>Manage Stakeholders</a:t>
            </a:r>
          </a:p>
          <a:p>
            <a:pPr marL="1485900" lvl="2" indent="-571500" eaLnBrk="0" fontAlgn="base" hangingPunct="0">
              <a:lnSpc>
                <a:spcPct val="200000"/>
              </a:lnSpc>
              <a:spcBef>
                <a:spcPct val="0"/>
              </a:spcBef>
              <a:spcAft>
                <a:spcPct val="0"/>
              </a:spcAft>
              <a:buFont typeface="Wingdings" panose="05000000000000000000" pitchFamily="2" charset="2"/>
              <a:buChar char="q"/>
            </a:pPr>
            <a:r>
              <a:rPr kumimoji="0" lang="en-US" altLang="en-US" sz="4400" b="1" i="0" u="none" strike="noStrike" cap="none" normalizeH="0" baseline="0">
                <a:ln>
                  <a:noFill/>
                </a:ln>
                <a:solidFill>
                  <a:schemeClr val="tx1"/>
                </a:solidFill>
                <a:effectLst/>
                <a:latin typeface="Arial" panose="020B0604020202020204" pitchFamily="34" charset="0"/>
              </a:rPr>
              <a:t>Ensure Resource Allocation</a:t>
            </a:r>
            <a:r>
              <a:rPr kumimoji="0" lang="en-US" altLang="en-US" sz="3600" b="0" i="0" u="none" strike="noStrike" cap="none" normalizeH="0" baseline="0">
                <a:ln>
                  <a:noFill/>
                </a:ln>
                <a:solidFill>
                  <a:schemeClr val="tx1"/>
                </a:solidFill>
                <a:effectLst/>
                <a:latin typeface="Arial" panose="020B0604020202020204" pitchFamily="34" charset="0"/>
              </a:rPr>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5052282" cy="10287000"/>
            <a:chOff x="0" y="0"/>
            <a:chExt cx="6736375" cy="13716000"/>
          </a:xfrm>
        </p:grpSpPr>
        <p:pic>
          <p:nvPicPr>
            <p:cNvPr id="3" name="Picture 3"/>
            <p:cNvPicPr>
              <a:picLocks noChangeAspect="1"/>
            </p:cNvPicPr>
            <p:nvPr/>
          </p:nvPicPr>
          <p:blipFill>
            <a:blip r:embed="rId2"/>
            <a:srcRect l="33700" r="33700"/>
            <a:stretch>
              <a:fillRect/>
            </a:stretch>
          </p:blipFill>
          <p:spPr>
            <a:xfrm>
              <a:off x="0" y="0"/>
              <a:ext cx="6736375" cy="13716000"/>
            </a:xfrm>
            <a:prstGeom prst="rect">
              <a:avLst/>
            </a:prstGeom>
          </p:spPr>
        </p:pic>
      </p:grpSp>
      <p:grpSp>
        <p:nvGrpSpPr>
          <p:cNvPr id="4" name="Group 4"/>
          <p:cNvGrpSpPr/>
          <p:nvPr/>
        </p:nvGrpSpPr>
        <p:grpSpPr>
          <a:xfrm>
            <a:off x="17624106" y="5531157"/>
            <a:ext cx="1327787" cy="5246370"/>
            <a:chOff x="0" y="0"/>
            <a:chExt cx="484380" cy="1913890"/>
          </a:xfrm>
        </p:grpSpPr>
        <p:sp>
          <p:nvSpPr>
            <p:cNvPr id="5" name="Freeform 5"/>
            <p:cNvSpPr/>
            <p:nvPr/>
          </p:nvSpPr>
          <p:spPr>
            <a:xfrm>
              <a:off x="0" y="0"/>
              <a:ext cx="484380" cy="1913890"/>
            </a:xfrm>
            <a:custGeom>
              <a:avLst/>
              <a:gdLst/>
              <a:ahLst/>
              <a:cxnLst/>
              <a:rect l="l" t="t" r="r" b="b"/>
              <a:pathLst>
                <a:path w="484380" h="1913890">
                  <a:moveTo>
                    <a:pt x="0" y="0"/>
                  </a:moveTo>
                  <a:lnTo>
                    <a:pt x="484380" y="0"/>
                  </a:lnTo>
                  <a:lnTo>
                    <a:pt x="484380" y="1913890"/>
                  </a:lnTo>
                  <a:lnTo>
                    <a:pt x="0" y="1913890"/>
                  </a:lnTo>
                  <a:close/>
                </a:path>
              </a:pathLst>
            </a:custGeom>
            <a:solidFill>
              <a:srgbClr val="004AAD"/>
            </a:solidFill>
          </p:spPr>
          <p:txBody>
            <a:bodyPr/>
            <a:lstStyle/>
            <a:p>
              <a:endParaRPr lang="en-US"/>
            </a:p>
          </p:txBody>
        </p:sp>
      </p:grpSp>
      <p:sp>
        <p:nvSpPr>
          <p:cNvPr id="6" name="TextBox 6"/>
          <p:cNvSpPr txBox="1"/>
          <p:nvPr/>
        </p:nvSpPr>
        <p:spPr>
          <a:xfrm>
            <a:off x="5814282" y="493140"/>
            <a:ext cx="10397259" cy="811716"/>
          </a:xfrm>
          <a:prstGeom prst="rect">
            <a:avLst/>
          </a:prstGeom>
        </p:spPr>
        <p:txBody>
          <a:bodyPr lIns="0" tIns="0" rIns="0" bIns="0" rtlCol="0" anchor="t">
            <a:spAutoFit/>
          </a:bodyPr>
          <a:lstStyle/>
          <a:p>
            <a:pPr algn="l">
              <a:lnSpc>
                <a:spcPts val="6709"/>
              </a:lnSpc>
            </a:pPr>
            <a:r>
              <a:rPr lang="en-US" sz="4792" b="1">
                <a:solidFill>
                  <a:srgbClr val="004AAD"/>
                </a:solidFill>
                <a:latin typeface="Montserrat Ultra-Bold"/>
                <a:ea typeface="Montserrat Ultra-Bold"/>
                <a:cs typeface="Montserrat Ultra-Bold"/>
                <a:sym typeface="Montserrat Ultra-Bold"/>
              </a:rPr>
              <a:t>TECHNICAL OVERVIEW BY CTO</a:t>
            </a:r>
          </a:p>
        </p:txBody>
      </p:sp>
      <p:sp>
        <p:nvSpPr>
          <p:cNvPr id="7" name="TextBox 7"/>
          <p:cNvSpPr txBox="1"/>
          <p:nvPr/>
        </p:nvSpPr>
        <p:spPr>
          <a:xfrm>
            <a:off x="5814282" y="1743838"/>
            <a:ext cx="6911118" cy="439159"/>
          </a:xfrm>
          <a:prstGeom prst="rect">
            <a:avLst/>
          </a:prstGeom>
        </p:spPr>
        <p:txBody>
          <a:bodyPr wrap="square" lIns="0" tIns="0" rIns="0" bIns="0" rtlCol="0" anchor="t">
            <a:spAutoFit/>
          </a:bodyPr>
          <a:lstStyle/>
          <a:p>
            <a:pPr algn="l">
              <a:lnSpc>
                <a:spcPts val="3682"/>
              </a:lnSpc>
            </a:pPr>
            <a:r>
              <a:rPr lang="en-US" sz="2630" b="1">
                <a:solidFill>
                  <a:srgbClr val="C00000"/>
                </a:solidFill>
                <a:latin typeface="Montserrat Ultra-Bold"/>
              </a:rPr>
              <a:t>Role of CTO</a:t>
            </a:r>
            <a:r>
              <a:rPr lang="en-US" sz="2630" b="1">
                <a:solidFill>
                  <a:srgbClr val="C00000"/>
                </a:solidFill>
                <a:latin typeface="Montserrat Ultra-Bold"/>
                <a:sym typeface="Montserrat Ultra-Bold"/>
              </a:rPr>
              <a:t> (</a:t>
            </a:r>
            <a:r>
              <a:rPr lang="en-US" sz="2630" b="1">
                <a:solidFill>
                  <a:srgbClr val="C00000"/>
                </a:solidFill>
                <a:latin typeface="Montserrat Ultra-Bold"/>
              </a:rPr>
              <a:t>CTO's Responsibilities)</a:t>
            </a:r>
            <a:endParaRPr lang="en-US" sz="2630" b="1">
              <a:solidFill>
                <a:srgbClr val="C00000"/>
              </a:solidFill>
              <a:latin typeface="Montserrat Ultra-Bold"/>
              <a:sym typeface="Montserrat Ultra-Bold"/>
            </a:endParaRPr>
          </a:p>
        </p:txBody>
      </p:sp>
      <p:sp>
        <p:nvSpPr>
          <p:cNvPr id="27" name="TextBox 26">
            <a:extLst>
              <a:ext uri="{FF2B5EF4-FFF2-40B4-BE49-F238E27FC236}">
                <a16:creationId xmlns:a16="http://schemas.microsoft.com/office/drawing/2014/main" id="{982E8D6F-DD69-9221-D13D-BD7AC341F0FC}"/>
              </a:ext>
            </a:extLst>
          </p:cNvPr>
          <p:cNvSpPr txBox="1"/>
          <p:nvPr/>
        </p:nvSpPr>
        <p:spPr>
          <a:xfrm>
            <a:off x="5846938" y="2443003"/>
            <a:ext cx="11777167" cy="1938992"/>
          </a:xfrm>
          <a:prstGeom prst="rect">
            <a:avLst/>
          </a:prstGeom>
          <a:noFill/>
        </p:spPr>
        <p:txBody>
          <a:bodyPr wrap="square" rtlCol="0">
            <a:spAutoFit/>
          </a:bodyPr>
          <a:lstStyle/>
          <a:p>
            <a:pPr marL="342900" indent="-342900">
              <a:buFont typeface="Arial" panose="020B0604020202020204" pitchFamily="34" charset="0"/>
              <a:buChar char="•"/>
            </a:pPr>
            <a:r>
              <a:rPr lang="en-US" sz="2400">
                <a:solidFill>
                  <a:srgbClr val="004AAD"/>
                </a:solidFill>
                <a:latin typeface="Montserrat Classic"/>
              </a:rPr>
              <a:t>Define technical roadmap and align with business goals.</a:t>
            </a:r>
          </a:p>
          <a:p>
            <a:pPr marL="342900" indent="-342900">
              <a:buFont typeface="Arial" panose="020B0604020202020204" pitchFamily="34" charset="0"/>
              <a:buChar char="•"/>
            </a:pPr>
            <a:r>
              <a:rPr lang="en-US" sz="2400">
                <a:solidFill>
                  <a:srgbClr val="004AAD"/>
                </a:solidFill>
                <a:latin typeface="Montserrat Classic"/>
              </a:rPr>
              <a:t>Oversee AI development for predictive maintenance and load balancing.</a:t>
            </a:r>
          </a:p>
          <a:p>
            <a:pPr marL="342900" indent="-342900">
              <a:buFont typeface="Arial" panose="020B0604020202020204" pitchFamily="34" charset="0"/>
              <a:buChar char="•"/>
            </a:pPr>
            <a:r>
              <a:rPr lang="en-US" sz="2400">
                <a:solidFill>
                  <a:srgbClr val="004AAD"/>
                </a:solidFill>
                <a:latin typeface="Montserrat Classic"/>
              </a:rPr>
              <a:t>Design scalable and fault-tolerant system architecture.</a:t>
            </a:r>
          </a:p>
          <a:p>
            <a:pPr marL="342900" indent="-342900">
              <a:buFont typeface="Arial" panose="020B0604020202020204" pitchFamily="34" charset="0"/>
              <a:buChar char="•"/>
            </a:pPr>
            <a:r>
              <a:rPr lang="en-US" sz="2400">
                <a:solidFill>
                  <a:srgbClr val="004AAD"/>
                </a:solidFill>
                <a:latin typeface="Montserrat Classic"/>
              </a:rPr>
              <a:t>Manage multidisciplinary teams and foster collaboration with stakeholders.</a:t>
            </a:r>
          </a:p>
        </p:txBody>
      </p:sp>
      <p:sp>
        <p:nvSpPr>
          <p:cNvPr id="28" name="TextBox 27">
            <a:extLst>
              <a:ext uri="{FF2B5EF4-FFF2-40B4-BE49-F238E27FC236}">
                <a16:creationId xmlns:a16="http://schemas.microsoft.com/office/drawing/2014/main" id="{512B2CD0-B6B6-64C1-6B5D-939EC7470DA7}"/>
              </a:ext>
            </a:extLst>
          </p:cNvPr>
          <p:cNvSpPr txBox="1"/>
          <p:nvPr/>
        </p:nvSpPr>
        <p:spPr>
          <a:xfrm>
            <a:off x="5846938" y="4630524"/>
            <a:ext cx="6262330" cy="497059"/>
          </a:xfrm>
          <a:prstGeom prst="rect">
            <a:avLst/>
          </a:prstGeom>
          <a:noFill/>
        </p:spPr>
        <p:txBody>
          <a:bodyPr wrap="square" rtlCol="0">
            <a:spAutoFit/>
          </a:bodyPr>
          <a:lstStyle/>
          <a:p>
            <a:r>
              <a:rPr lang="en-US" sz="2630" b="1">
                <a:solidFill>
                  <a:srgbClr val="C00000"/>
                </a:solidFill>
                <a:latin typeface="Montserrat Ultra-Bold"/>
              </a:rPr>
              <a:t>Key Features of the AI System</a:t>
            </a:r>
          </a:p>
        </p:txBody>
      </p:sp>
      <p:sp>
        <p:nvSpPr>
          <p:cNvPr id="29" name="TextBox 28">
            <a:extLst>
              <a:ext uri="{FF2B5EF4-FFF2-40B4-BE49-F238E27FC236}">
                <a16:creationId xmlns:a16="http://schemas.microsoft.com/office/drawing/2014/main" id="{379D4AFA-A89C-0948-31DE-8047D7C7C316}"/>
              </a:ext>
            </a:extLst>
          </p:cNvPr>
          <p:cNvSpPr txBox="1"/>
          <p:nvPr/>
        </p:nvSpPr>
        <p:spPr>
          <a:xfrm>
            <a:off x="5846938" y="5376112"/>
            <a:ext cx="10072330" cy="1569660"/>
          </a:xfrm>
          <a:prstGeom prst="rect">
            <a:avLst/>
          </a:prstGeom>
          <a:noFill/>
        </p:spPr>
        <p:txBody>
          <a:bodyPr wrap="square" rtlCol="0">
            <a:spAutoFit/>
          </a:bodyPr>
          <a:lstStyle/>
          <a:p>
            <a:pPr marL="342900" indent="-342900">
              <a:buFont typeface="Arial" panose="020B0604020202020204" pitchFamily="34" charset="0"/>
              <a:buChar char="•"/>
            </a:pPr>
            <a:r>
              <a:rPr lang="en-US" sz="2400" b="1">
                <a:solidFill>
                  <a:srgbClr val="004AAD"/>
                </a:solidFill>
                <a:latin typeface="Montserrat Classic"/>
              </a:rPr>
              <a:t>Predictive maintenance </a:t>
            </a:r>
            <a:r>
              <a:rPr lang="en-US" sz="2400">
                <a:solidFill>
                  <a:srgbClr val="004AAD"/>
                </a:solidFill>
                <a:latin typeface="Montserrat Classic"/>
              </a:rPr>
              <a:t>using AI for overheating prevention.</a:t>
            </a:r>
          </a:p>
          <a:p>
            <a:pPr marL="342900" indent="-342900">
              <a:buFont typeface="Arial" panose="020B0604020202020204" pitchFamily="34" charset="0"/>
              <a:buChar char="•"/>
            </a:pPr>
            <a:r>
              <a:rPr lang="en-US" sz="2400" b="1">
                <a:solidFill>
                  <a:srgbClr val="004AAD"/>
                </a:solidFill>
                <a:latin typeface="Montserrat Classic"/>
              </a:rPr>
              <a:t>Real-time optimization </a:t>
            </a:r>
            <a:r>
              <a:rPr lang="en-US" sz="2400">
                <a:solidFill>
                  <a:srgbClr val="004AAD"/>
                </a:solidFill>
                <a:latin typeface="Montserrat Classic"/>
              </a:rPr>
              <a:t>through load balancing.</a:t>
            </a:r>
          </a:p>
          <a:p>
            <a:pPr marL="342900" indent="-342900">
              <a:buFont typeface="Arial" panose="020B0604020202020204" pitchFamily="34" charset="0"/>
              <a:buChar char="•"/>
            </a:pPr>
            <a:r>
              <a:rPr lang="en-US" sz="2400" b="1">
                <a:solidFill>
                  <a:srgbClr val="004AAD"/>
                </a:solidFill>
                <a:latin typeface="Montserrat Classic"/>
              </a:rPr>
              <a:t>Integration</a:t>
            </a:r>
            <a:r>
              <a:rPr lang="en-US" sz="2400">
                <a:solidFill>
                  <a:srgbClr val="004AAD"/>
                </a:solidFill>
                <a:latin typeface="Montserrat Classic"/>
              </a:rPr>
              <a:t> of IoT sensors, edge computing, and cloud systems.</a:t>
            </a:r>
          </a:p>
          <a:p>
            <a:pPr marL="342900" indent="-342900">
              <a:buFont typeface="Arial" panose="020B0604020202020204" pitchFamily="34" charset="0"/>
              <a:buChar char="•"/>
            </a:pPr>
            <a:r>
              <a:rPr lang="en-US" sz="2400" b="1">
                <a:solidFill>
                  <a:srgbClr val="004AAD"/>
                </a:solidFill>
                <a:latin typeface="Montserrat Classic"/>
              </a:rPr>
              <a:t>Scalable and efficient </a:t>
            </a:r>
            <a:r>
              <a:rPr lang="en-US" sz="2400">
                <a:solidFill>
                  <a:srgbClr val="004AAD"/>
                </a:solidFill>
                <a:latin typeface="Montserrat Classic"/>
              </a:rPr>
              <a:t>architecture for industrial environments.</a:t>
            </a:r>
          </a:p>
        </p:txBody>
      </p:sp>
      <p:sp>
        <p:nvSpPr>
          <p:cNvPr id="30" name="TextBox 29">
            <a:extLst>
              <a:ext uri="{FF2B5EF4-FFF2-40B4-BE49-F238E27FC236}">
                <a16:creationId xmlns:a16="http://schemas.microsoft.com/office/drawing/2014/main" id="{75BFB7FD-9E56-777D-8B24-8044612C81F2}"/>
              </a:ext>
            </a:extLst>
          </p:cNvPr>
          <p:cNvSpPr txBox="1"/>
          <p:nvPr/>
        </p:nvSpPr>
        <p:spPr>
          <a:xfrm>
            <a:off x="5814282" y="7194301"/>
            <a:ext cx="7924800" cy="497059"/>
          </a:xfrm>
          <a:prstGeom prst="rect">
            <a:avLst/>
          </a:prstGeom>
          <a:noFill/>
        </p:spPr>
        <p:txBody>
          <a:bodyPr wrap="square" rtlCol="0">
            <a:spAutoFit/>
          </a:bodyPr>
          <a:lstStyle/>
          <a:p>
            <a:r>
              <a:rPr lang="en-US" sz="2630" b="1">
                <a:solidFill>
                  <a:srgbClr val="C00000"/>
                </a:solidFill>
                <a:latin typeface="Montserrat Ultra-Bold"/>
              </a:rPr>
              <a:t>Collaboration and Stakeholders Alignment</a:t>
            </a:r>
          </a:p>
        </p:txBody>
      </p:sp>
      <p:sp>
        <p:nvSpPr>
          <p:cNvPr id="31" name="TextBox 30">
            <a:extLst>
              <a:ext uri="{FF2B5EF4-FFF2-40B4-BE49-F238E27FC236}">
                <a16:creationId xmlns:a16="http://schemas.microsoft.com/office/drawing/2014/main" id="{CD2D7D68-494F-6290-5C2D-C04517489E5A}"/>
              </a:ext>
            </a:extLst>
          </p:cNvPr>
          <p:cNvSpPr txBox="1"/>
          <p:nvPr/>
        </p:nvSpPr>
        <p:spPr>
          <a:xfrm>
            <a:off x="5814282" y="7939889"/>
            <a:ext cx="10397258" cy="1200329"/>
          </a:xfrm>
          <a:prstGeom prst="rect">
            <a:avLst/>
          </a:prstGeom>
          <a:noFill/>
        </p:spPr>
        <p:txBody>
          <a:bodyPr wrap="square" rtlCol="0">
            <a:spAutoFit/>
          </a:bodyPr>
          <a:lstStyle/>
          <a:p>
            <a:pPr marL="342900" indent="-342900">
              <a:buFont typeface="Arial" panose="020B0604020202020204" pitchFamily="34" charset="0"/>
              <a:buChar char="•"/>
            </a:pPr>
            <a:r>
              <a:rPr lang="en-US" sz="2400" b="1">
                <a:solidFill>
                  <a:srgbClr val="004AAD"/>
                </a:solidFill>
                <a:latin typeface="Montserrat Classic"/>
              </a:rPr>
              <a:t>CEO</a:t>
            </a:r>
            <a:r>
              <a:rPr lang="en-US" sz="2400">
                <a:solidFill>
                  <a:srgbClr val="004AAD"/>
                </a:solidFill>
                <a:latin typeface="Montserrat Classic"/>
              </a:rPr>
              <a:t>: Align technical strategy with company vision</a:t>
            </a:r>
          </a:p>
          <a:p>
            <a:pPr marL="342900" indent="-342900">
              <a:buFont typeface="Arial" panose="020B0604020202020204" pitchFamily="34" charset="0"/>
              <a:buChar char="•"/>
            </a:pPr>
            <a:r>
              <a:rPr lang="en-US" sz="2400" b="1">
                <a:solidFill>
                  <a:srgbClr val="004AAD"/>
                </a:solidFill>
                <a:latin typeface="Montserrat Classic"/>
              </a:rPr>
              <a:t>CFO</a:t>
            </a:r>
            <a:r>
              <a:rPr lang="en-US" sz="2400">
                <a:solidFill>
                  <a:srgbClr val="004AAD"/>
                </a:solidFill>
                <a:latin typeface="Montserrat Classic"/>
              </a:rPr>
              <a:t>: Manage budgets for R&amp;D, hardware, and infrastructure</a:t>
            </a:r>
          </a:p>
          <a:p>
            <a:pPr marL="342900" indent="-342900">
              <a:buFont typeface="Arial" panose="020B0604020202020204" pitchFamily="34" charset="0"/>
              <a:buChar char="•"/>
            </a:pPr>
            <a:r>
              <a:rPr lang="en-US" sz="2400" b="1">
                <a:solidFill>
                  <a:srgbClr val="004AAD"/>
                </a:solidFill>
                <a:latin typeface="Montserrat Classic"/>
              </a:rPr>
              <a:t>CMO</a:t>
            </a:r>
            <a:r>
              <a:rPr lang="en-US" sz="2400">
                <a:solidFill>
                  <a:srgbClr val="004AAD"/>
                </a:solidFill>
                <a:latin typeface="Montserrat Classic"/>
              </a:rPr>
              <a:t>: Highlight technical features for marketing campaigns </a:t>
            </a:r>
          </a:p>
        </p:txBody>
      </p:sp>
    </p:spTree>
    <p:extLst>
      <p:ext uri="{BB962C8B-B14F-4D97-AF65-F5344CB8AC3E}">
        <p14:creationId xmlns:p14="http://schemas.microsoft.com/office/powerpoint/2010/main" val="17535924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753</TotalTime>
  <Words>799</Words>
  <Application>Microsoft Office PowerPoint</Application>
  <PresentationFormat>Custom</PresentationFormat>
  <Paragraphs>113</Paragraphs>
  <Slides>14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Wingdings</vt:lpstr>
      <vt:lpstr>Montserrat Classic</vt:lpstr>
      <vt:lpstr>Montserrat</vt:lpstr>
      <vt:lpstr>Arial</vt:lpstr>
      <vt:lpstr>Calibri</vt:lpstr>
      <vt:lpstr>Telegraf Bold</vt:lpstr>
      <vt:lpstr>Aptos</vt:lpstr>
      <vt:lpstr>Montserrat Ultra-Bold</vt:lpstr>
      <vt:lpstr>ADLaM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By TEam Cybe</dc:title>
  <dc:creator>Dell</dc:creator>
  <cp:lastModifiedBy>Muhammad Adnan</cp:lastModifiedBy>
  <cp:revision>36</cp:revision>
  <dcterms:created xsi:type="dcterms:W3CDTF">2006-08-16T00:00:00Z</dcterms:created>
  <dcterms:modified xsi:type="dcterms:W3CDTF">2024-12-21T12:54:44Z</dcterms:modified>
  <dc:identifier>DAGZpAmCZyY</dc:identifier>
</cp:coreProperties>
</file>

<file path=docProps/thumbnail.jpeg>
</file>